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30"/>
  </p:notesMasterIdLst>
  <p:handoutMasterIdLst>
    <p:handoutMasterId r:id="rId31"/>
  </p:handoutMasterIdLst>
  <p:sldIdLst>
    <p:sldId id="500" r:id="rId2"/>
    <p:sldId id="616" r:id="rId3"/>
    <p:sldId id="1842" r:id="rId4"/>
    <p:sldId id="1844" r:id="rId5"/>
    <p:sldId id="1843" r:id="rId6"/>
    <p:sldId id="1866" r:id="rId7"/>
    <p:sldId id="618" r:id="rId8"/>
    <p:sldId id="1845" r:id="rId9"/>
    <p:sldId id="1846" r:id="rId10"/>
    <p:sldId id="1847" r:id="rId11"/>
    <p:sldId id="1848" r:id="rId12"/>
    <p:sldId id="1849" r:id="rId13"/>
    <p:sldId id="1850" r:id="rId14"/>
    <p:sldId id="1851" r:id="rId15"/>
    <p:sldId id="1852" r:id="rId16"/>
    <p:sldId id="1853" r:id="rId17"/>
    <p:sldId id="1854" r:id="rId18"/>
    <p:sldId id="1855" r:id="rId19"/>
    <p:sldId id="1856" r:id="rId20"/>
    <p:sldId id="1858" r:id="rId21"/>
    <p:sldId id="1859" r:id="rId22"/>
    <p:sldId id="1861" r:id="rId23"/>
    <p:sldId id="1860" r:id="rId24"/>
    <p:sldId id="1862" r:id="rId25"/>
    <p:sldId id="1864" r:id="rId26"/>
    <p:sldId id="1863" r:id="rId27"/>
    <p:sldId id="1865" r:id="rId28"/>
    <p:sldId id="321" r:id="rId29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66FF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660"/>
  </p:normalViewPr>
  <p:slideViewPr>
    <p:cSldViewPr>
      <p:cViewPr varScale="1">
        <p:scale>
          <a:sx n="107" d="100"/>
          <a:sy n="107" d="100"/>
        </p:scale>
        <p:origin x="64" y="1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70113DED-114F-47F8-92D1-D37E71A330F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862" cy="49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041" tIns="46522" rIns="93041" bIns="46522" numCol="1" anchor="t" anchorCtr="0" compatLnSpc="1">
            <a:prstTxWarp prst="textNoShape">
              <a:avLst/>
            </a:prstTxWarp>
          </a:bodyPr>
          <a:lstStyle>
            <a:lvl1pPr defTabSz="929694">
              <a:defRPr sz="1200"/>
            </a:lvl1pPr>
          </a:lstStyle>
          <a:p>
            <a:endParaRPr lang="cs-CZ" altLang="cs-CZ" dirty="0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A1A88786-E2EC-4939-AF47-82396BF4889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4" y="1"/>
            <a:ext cx="2945862" cy="49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041" tIns="46522" rIns="93041" bIns="46522" numCol="1" anchor="t" anchorCtr="0" compatLnSpc="1">
            <a:prstTxWarp prst="textNoShape">
              <a:avLst/>
            </a:prstTxWarp>
          </a:bodyPr>
          <a:lstStyle>
            <a:lvl1pPr algn="r" defTabSz="929694">
              <a:defRPr sz="1200"/>
            </a:lvl1pPr>
          </a:lstStyle>
          <a:p>
            <a:fld id="{DEF7F8BF-F95F-481A-9D3B-670E847EDA4F}" type="datetimeFigureOut">
              <a:rPr lang="cs-CZ" altLang="cs-CZ"/>
              <a:pPr/>
              <a:t>8. 4. 2024</a:t>
            </a:fld>
            <a:endParaRPr lang="cs-CZ" altLang="cs-CZ" dirty="0"/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C7039A7B-51A5-4FA1-86AC-622B86148E2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041" tIns="46522" rIns="93041" bIns="46522" numCol="1" anchor="b" anchorCtr="0" compatLnSpc="1">
            <a:prstTxWarp prst="textNoShape">
              <a:avLst/>
            </a:prstTxWarp>
          </a:bodyPr>
          <a:lstStyle>
            <a:lvl1pPr defTabSz="929694">
              <a:defRPr sz="1200"/>
            </a:lvl1pPr>
          </a:lstStyle>
          <a:p>
            <a:endParaRPr lang="cs-CZ" altLang="cs-CZ" dirty="0"/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2B0C3EC3-AD4C-437A-AF26-49DEADD3827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041" tIns="46522" rIns="93041" bIns="46522" numCol="1" anchor="b" anchorCtr="0" compatLnSpc="1">
            <a:prstTxWarp prst="textNoShape">
              <a:avLst/>
            </a:prstTxWarp>
          </a:bodyPr>
          <a:lstStyle>
            <a:lvl1pPr algn="r" defTabSz="929694">
              <a:defRPr sz="1200"/>
            </a:lvl1pPr>
          </a:lstStyle>
          <a:p>
            <a:fld id="{1F3B2C78-4074-42E1-BF85-50E4180F2825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90BC84F-3A2C-41A9-BC34-0E0682517198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1"/>
            <a:ext cx="2945862" cy="49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041" tIns="46522" rIns="93041" bIns="46522" numCol="1" anchor="t" anchorCtr="0" compatLnSpc="1">
            <a:prstTxWarp prst="textNoShape">
              <a:avLst/>
            </a:prstTxWarp>
          </a:bodyPr>
          <a:lstStyle>
            <a:lvl1pPr defTabSz="929694">
              <a:defRPr sz="1200"/>
            </a:lvl1pPr>
          </a:lstStyle>
          <a:p>
            <a:endParaRPr lang="cs-CZ" alt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A12AB77-6490-4C83-9411-D8DE3A205B02}"/>
              </a:ext>
            </a:extLst>
          </p:cNvPr>
          <p:cNvSpPr>
            <a:spLocks noGrp="1"/>
          </p:cNvSpPr>
          <p:nvPr>
            <p:ph type="dt" idx="1"/>
          </p:nvPr>
        </p:nvSpPr>
        <p:spPr bwMode="auto">
          <a:xfrm>
            <a:off x="3850294" y="1"/>
            <a:ext cx="2945862" cy="49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041" tIns="46522" rIns="93041" bIns="46522" numCol="1" anchor="t" anchorCtr="0" compatLnSpc="1">
            <a:prstTxWarp prst="textNoShape">
              <a:avLst/>
            </a:prstTxWarp>
          </a:bodyPr>
          <a:lstStyle>
            <a:lvl1pPr algn="r" defTabSz="929694">
              <a:defRPr sz="1200"/>
            </a:lvl1pPr>
          </a:lstStyle>
          <a:p>
            <a:fld id="{F148DA01-27C0-449E-975C-7C27E1A3AD18}" type="datetimeFigureOut">
              <a:rPr lang="cs-CZ" altLang="cs-CZ"/>
              <a:pPr/>
              <a:t>8. 4. 2024</a:t>
            </a:fld>
            <a:endParaRPr lang="cs-CZ" altLang="cs-CZ" dirty="0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808FE1EC-1328-4516-95CC-775CB2755B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21" tIns="44111" rIns="88221" bIns="44111" rtlCol="0" anchor="ctr"/>
          <a:lstStyle/>
          <a:p>
            <a:pPr lvl="0"/>
            <a:endParaRPr lang="cs-CZ" noProof="0" dirty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EC247895-E08F-4743-BFCD-C63DD3ECF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auto">
          <a:xfrm>
            <a:off x="679464" y="4716193"/>
            <a:ext cx="5438748" cy="446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041" tIns="46522" rIns="93041" bIns="465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CB5C0AE-7F14-4C2F-BF44-625A3923EB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xfrm>
            <a:off x="0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041" tIns="46522" rIns="93041" bIns="46522" numCol="1" anchor="b" anchorCtr="0" compatLnSpc="1">
            <a:prstTxWarp prst="textNoShape">
              <a:avLst/>
            </a:prstTxWarp>
          </a:bodyPr>
          <a:lstStyle>
            <a:lvl1pPr defTabSz="929694">
              <a:defRPr sz="1200"/>
            </a:lvl1pPr>
          </a:lstStyle>
          <a:p>
            <a:endParaRPr lang="cs-CZ" alt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4DEF301-1EC8-4907-B75E-6A1876CA80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041" tIns="46522" rIns="93041" bIns="46522" numCol="1" anchor="b" anchorCtr="0" compatLnSpc="1">
            <a:prstTxWarp prst="textNoShape">
              <a:avLst/>
            </a:prstTxWarp>
          </a:bodyPr>
          <a:lstStyle>
            <a:lvl1pPr algn="r" defTabSz="929694">
              <a:defRPr sz="1200"/>
            </a:lvl1pPr>
          </a:lstStyle>
          <a:p>
            <a:fld id="{E8362041-A311-46AE-9657-11125E6B0DB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Zástupný symbol pro obrázek snímku 1">
            <a:extLst>
              <a:ext uri="{FF2B5EF4-FFF2-40B4-BE49-F238E27FC236}">
                <a16:creationId xmlns:a16="http://schemas.microsoft.com/office/drawing/2014/main" id="{F101C654-D545-4018-8762-B4DF0982A1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Zástupný symbol pro poznámky 2">
            <a:extLst>
              <a:ext uri="{FF2B5EF4-FFF2-40B4-BE49-F238E27FC236}">
                <a16:creationId xmlns:a16="http://schemas.microsoft.com/office/drawing/2014/main" id="{DDB6CB16-C472-4D5F-BA58-D35E58002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 dirty="0"/>
              <a:t>Ing. Petr Boháč, Požární bezpečnost staveb s.r.o., Plzeň</a:t>
            </a:r>
          </a:p>
        </p:txBody>
      </p:sp>
      <p:sp>
        <p:nvSpPr>
          <p:cNvPr id="123908" name="Zástupný symbol pro číslo snímku 3">
            <a:extLst>
              <a:ext uri="{FF2B5EF4-FFF2-40B4-BE49-F238E27FC236}">
                <a16:creationId xmlns:a16="http://schemas.microsoft.com/office/drawing/2014/main" id="{F364F509-348F-4997-983A-FA9D94467480}"/>
              </a:ext>
            </a:extLst>
          </p:cNvPr>
          <p:cNvSpPr txBox="1">
            <a:spLocks noGrp="1"/>
          </p:cNvSpPr>
          <p:nvPr/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41" tIns="46522" rIns="93041" bIns="46522" anchor="b"/>
          <a:lstStyle>
            <a:lvl1pPr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2638" indent="-300038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500" indent="-242888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7513" indent="-24130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0113" indent="-24130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7313" indent="-2413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4513" indent="-2413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1713" indent="-2413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98913" indent="-2413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C47A655A-4B17-4408-A0F3-B50C8A5133CC}" type="slidenum">
              <a:rPr lang="cs-CZ" altLang="cs-CZ" sz="1200"/>
              <a:pPr algn="r" eaLnBrk="1" hangingPunct="1"/>
              <a:t>1</a:t>
            </a:fld>
            <a:endParaRPr lang="cs-CZ" altLang="cs-CZ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5926D-6DB4-4146-8D00-6926D0B611D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736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5926D-6DB4-4146-8D00-6926D0B611D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923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5926D-6DB4-4146-8D00-6926D0B611D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5231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15">
            <a:extLst>
              <a:ext uri="{FF2B5EF4-FFF2-40B4-BE49-F238E27FC236}">
                <a16:creationId xmlns:a16="http://schemas.microsoft.com/office/drawing/2014/main" id="{638DFDEB-2630-448F-AC05-6F8012DB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1428C-264B-49CF-8692-C5A6960A04F3}" type="datetime1">
              <a:rPr lang="cs-CZ"/>
              <a:pPr>
                <a:defRPr/>
              </a:pPr>
              <a:t>8. 4. 2024</a:t>
            </a:fld>
            <a:endParaRPr lang="cs-CZ" dirty="0"/>
          </a:p>
        </p:txBody>
      </p:sp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44B92865-DEB4-4449-AAA4-9BF990E33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6" name="Zástupný symbol pro číslo snímku 14">
            <a:extLst>
              <a:ext uri="{FF2B5EF4-FFF2-40B4-BE49-F238E27FC236}">
                <a16:creationId xmlns:a16="http://schemas.microsoft.com/office/drawing/2014/main" id="{8EC7A72C-ECD7-43FB-9216-655021A2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59E975-E295-4EAA-85D3-5CDAAF56B2E8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4615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15">
            <a:extLst>
              <a:ext uri="{FF2B5EF4-FFF2-40B4-BE49-F238E27FC236}">
                <a16:creationId xmlns:a16="http://schemas.microsoft.com/office/drawing/2014/main" id="{46DA4E85-A67F-4B4E-8BC7-12C6CEC74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011E5-9FA4-4024-BD5D-E6313989834B}" type="datetime1">
              <a:rPr lang="cs-CZ"/>
              <a:pPr>
                <a:defRPr/>
              </a:pPr>
              <a:t>8. 4. 2024</a:t>
            </a:fld>
            <a:endParaRPr lang="cs-CZ" dirty="0"/>
          </a:p>
        </p:txBody>
      </p:sp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E6C6F7D6-934E-4EA3-A671-77517A5A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6" name="Zástupný symbol pro číslo snímku 14">
            <a:extLst>
              <a:ext uri="{FF2B5EF4-FFF2-40B4-BE49-F238E27FC236}">
                <a16:creationId xmlns:a16="http://schemas.microsoft.com/office/drawing/2014/main" id="{799B8C38-6E19-4454-9910-A99AFCDB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939645-6B7E-4C6E-AB40-A661DB834D0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39990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19900" y="457200"/>
            <a:ext cx="2171700" cy="56229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04800" y="457200"/>
            <a:ext cx="6362700" cy="56229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15">
            <a:extLst>
              <a:ext uri="{FF2B5EF4-FFF2-40B4-BE49-F238E27FC236}">
                <a16:creationId xmlns:a16="http://schemas.microsoft.com/office/drawing/2014/main" id="{8CE9EC25-3124-4682-ACCC-D090EBDD3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CFF86-71F1-4FA3-ACF8-0E311DAC7596}" type="datetime1">
              <a:rPr lang="cs-CZ"/>
              <a:pPr>
                <a:defRPr/>
              </a:pPr>
              <a:t>8. 4. 2024</a:t>
            </a:fld>
            <a:endParaRPr lang="cs-CZ" dirty="0"/>
          </a:p>
        </p:txBody>
      </p:sp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35CA588D-FB5A-4C98-A2BA-D6226084E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6" name="Zástupný symbol pro číslo snímku 14">
            <a:extLst>
              <a:ext uri="{FF2B5EF4-FFF2-40B4-BE49-F238E27FC236}">
                <a16:creationId xmlns:a16="http://schemas.microsoft.com/office/drawing/2014/main" id="{F4CF3D0A-FD93-451B-A365-70D651543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2DBC6-67B3-4E60-86B1-3B39592845A2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87747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15">
            <a:extLst>
              <a:ext uri="{FF2B5EF4-FFF2-40B4-BE49-F238E27FC236}">
                <a16:creationId xmlns:a16="http://schemas.microsoft.com/office/drawing/2014/main" id="{F9F47817-4BEC-49CF-9BB0-72C9EAD25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22944-5449-4F72-9D95-61421928C637}" type="datetime1">
              <a:rPr lang="cs-CZ"/>
              <a:pPr>
                <a:defRPr/>
              </a:pPr>
              <a:t>8. 4. 2024</a:t>
            </a:fld>
            <a:endParaRPr lang="cs-CZ" dirty="0"/>
          </a:p>
        </p:txBody>
      </p:sp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CE39BC94-907C-4695-B92A-35E063313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6" name="Zástupný symbol pro číslo snímku 14">
            <a:extLst>
              <a:ext uri="{FF2B5EF4-FFF2-40B4-BE49-F238E27FC236}">
                <a16:creationId xmlns:a16="http://schemas.microsoft.com/office/drawing/2014/main" id="{4FF10E24-DA52-4333-A1CB-AA93FA10F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C10070-0DD1-40E4-A951-FA6325FAFD42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3980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15">
            <a:extLst>
              <a:ext uri="{FF2B5EF4-FFF2-40B4-BE49-F238E27FC236}">
                <a16:creationId xmlns:a16="http://schemas.microsoft.com/office/drawing/2014/main" id="{7F2FFB33-E1F4-4507-942C-1B618F1D8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81C09-4A04-43BA-B6AA-642740081008}" type="datetime1">
              <a:rPr lang="cs-CZ"/>
              <a:pPr>
                <a:defRPr/>
              </a:pPr>
              <a:t>8. 4. 2024</a:t>
            </a:fld>
            <a:endParaRPr lang="cs-CZ" dirty="0"/>
          </a:p>
        </p:txBody>
      </p:sp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AB029326-4DBD-40C8-BADB-9F68B159D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6" name="Zástupný symbol pro číslo snímku 14">
            <a:extLst>
              <a:ext uri="{FF2B5EF4-FFF2-40B4-BE49-F238E27FC236}">
                <a16:creationId xmlns:a16="http://schemas.microsoft.com/office/drawing/2014/main" id="{987F5F27-E3E6-4ED9-A12A-FC815180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F6ECBD-A962-434D-B87E-328FE08CCF55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2226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04800" y="1554163"/>
            <a:ext cx="4267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400" y="1554163"/>
            <a:ext cx="4267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15">
            <a:extLst>
              <a:ext uri="{FF2B5EF4-FFF2-40B4-BE49-F238E27FC236}">
                <a16:creationId xmlns:a16="http://schemas.microsoft.com/office/drawing/2014/main" id="{6F3BCDD3-CF78-4E84-B551-BB00D8CA8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12CF9-4A1B-4A7A-8A72-4AE76A145927}" type="datetime1">
              <a:rPr lang="cs-CZ"/>
              <a:pPr>
                <a:defRPr/>
              </a:pPr>
              <a:t>8. 4. 2024</a:t>
            </a:fld>
            <a:endParaRPr lang="cs-CZ" dirty="0"/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3AC4D0D5-EE2E-4091-B817-64466A947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7" name="Zástupný symbol pro číslo snímku 14">
            <a:extLst>
              <a:ext uri="{FF2B5EF4-FFF2-40B4-BE49-F238E27FC236}">
                <a16:creationId xmlns:a16="http://schemas.microsoft.com/office/drawing/2014/main" id="{9F94796C-B655-4C41-B8C0-D872A2EFD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4CB66-6133-4C6C-84BB-8840A1BE2FD8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9180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15">
            <a:extLst>
              <a:ext uri="{FF2B5EF4-FFF2-40B4-BE49-F238E27FC236}">
                <a16:creationId xmlns:a16="http://schemas.microsoft.com/office/drawing/2014/main" id="{A297E353-EE1E-4AD9-AFBF-16724104E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5DBCC-78FE-48FC-832D-72570FB77528}" type="datetime1">
              <a:rPr lang="cs-CZ"/>
              <a:pPr>
                <a:defRPr/>
              </a:pPr>
              <a:t>8. 4. 2024</a:t>
            </a:fld>
            <a:endParaRPr lang="cs-CZ" dirty="0"/>
          </a:p>
        </p:txBody>
      </p:sp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01E56947-801B-4992-9E07-3CC8F55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9" name="Zástupný symbol pro číslo snímku 14">
            <a:extLst>
              <a:ext uri="{FF2B5EF4-FFF2-40B4-BE49-F238E27FC236}">
                <a16:creationId xmlns:a16="http://schemas.microsoft.com/office/drawing/2014/main" id="{103DDBC9-3A34-4CB3-BE3B-152E89102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FA7304-554E-41B9-87E2-9A4F7085BA9E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6547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15">
            <a:extLst>
              <a:ext uri="{FF2B5EF4-FFF2-40B4-BE49-F238E27FC236}">
                <a16:creationId xmlns:a16="http://schemas.microsoft.com/office/drawing/2014/main" id="{E5E4E37A-E5F8-4EBA-B087-62995A55D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A3FB8-992A-49E7-81CE-49E329BD3D75}" type="datetime1">
              <a:rPr lang="cs-CZ"/>
              <a:pPr>
                <a:defRPr/>
              </a:pPr>
              <a:t>8. 4. 2024</a:t>
            </a:fld>
            <a:endParaRPr lang="cs-CZ" dirty="0"/>
          </a:p>
        </p:txBody>
      </p:sp>
      <p:sp>
        <p:nvSpPr>
          <p:cNvPr id="4" name="Zástupný symbol pro zápatí 1">
            <a:extLst>
              <a:ext uri="{FF2B5EF4-FFF2-40B4-BE49-F238E27FC236}">
                <a16:creationId xmlns:a16="http://schemas.microsoft.com/office/drawing/2014/main" id="{51A79E80-9857-4EDC-B68F-C6D507E4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5" name="Zástupný symbol pro číslo snímku 14">
            <a:extLst>
              <a:ext uri="{FF2B5EF4-FFF2-40B4-BE49-F238E27FC236}">
                <a16:creationId xmlns:a16="http://schemas.microsoft.com/office/drawing/2014/main" id="{98AB34EA-9675-4968-B0F6-13F87459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5CC9C-807C-4A70-879C-F97D4A3FCAB3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6143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5">
            <a:extLst>
              <a:ext uri="{FF2B5EF4-FFF2-40B4-BE49-F238E27FC236}">
                <a16:creationId xmlns:a16="http://schemas.microsoft.com/office/drawing/2014/main" id="{182974B0-8748-477C-91AC-ECFD59340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D23E3-3B00-4E34-9550-0A4363B33437}" type="datetime1">
              <a:rPr lang="cs-CZ"/>
              <a:pPr>
                <a:defRPr/>
              </a:pPr>
              <a:t>8. 4. 2024</a:t>
            </a:fld>
            <a:endParaRPr lang="cs-CZ" dirty="0"/>
          </a:p>
        </p:txBody>
      </p:sp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58A33E6-2D59-4D0E-BF71-82A4A3927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7FB57AF2-2170-4850-A4E7-7693AC33B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8DB05-CCC3-49B0-B308-5BD0E6B8B502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8146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15">
            <a:extLst>
              <a:ext uri="{FF2B5EF4-FFF2-40B4-BE49-F238E27FC236}">
                <a16:creationId xmlns:a16="http://schemas.microsoft.com/office/drawing/2014/main" id="{CD4EE1B5-5F23-40F5-A89F-41FD2A79F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12AA5-87D3-44BB-B87D-CA3ABA08226E}" type="datetime1">
              <a:rPr lang="cs-CZ"/>
              <a:pPr>
                <a:defRPr/>
              </a:pPr>
              <a:t>8. 4. 2024</a:t>
            </a:fld>
            <a:endParaRPr lang="cs-CZ" dirty="0"/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2175BA9C-36F9-44AF-8043-2810F4A5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7" name="Zástupný symbol pro číslo snímku 14">
            <a:extLst>
              <a:ext uri="{FF2B5EF4-FFF2-40B4-BE49-F238E27FC236}">
                <a16:creationId xmlns:a16="http://schemas.microsoft.com/office/drawing/2014/main" id="{ABB91744-2A9A-4C1A-8A18-BC935A9A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AE34F-E04F-4D6B-BFDF-D7500F62D02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83144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15">
            <a:extLst>
              <a:ext uri="{FF2B5EF4-FFF2-40B4-BE49-F238E27FC236}">
                <a16:creationId xmlns:a16="http://schemas.microsoft.com/office/drawing/2014/main" id="{0501310C-359A-4880-90F7-246DFC33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4D91D-A28D-4841-97D3-83E0A60BB0BB}" type="datetime1">
              <a:rPr lang="cs-CZ"/>
              <a:pPr>
                <a:defRPr/>
              </a:pPr>
              <a:t>8. 4. 2024</a:t>
            </a:fld>
            <a:endParaRPr lang="cs-CZ" dirty="0"/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69E9AF9C-80B5-42E4-B9D7-AC6487C91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7" name="Zástupný symbol pro číslo snímku 14">
            <a:extLst>
              <a:ext uri="{FF2B5EF4-FFF2-40B4-BE49-F238E27FC236}">
                <a16:creationId xmlns:a16="http://schemas.microsoft.com/office/drawing/2014/main" id="{F20E29E4-6974-4C03-961A-1ABBD16F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447B5-C0E8-4A4D-8BAC-A4FE51D98EDE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75086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římá spojovací čára 3">
            <a:extLst>
              <a:ext uri="{FF2B5EF4-FFF2-40B4-BE49-F238E27FC236}">
                <a16:creationId xmlns:a16="http://schemas.microsoft.com/office/drawing/2014/main" id="{EBBD4871-0E82-4D7B-AA00-BC6918E2A9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9" name="Zástupný symbol pro text 7">
            <a:extLst>
              <a:ext uri="{FF2B5EF4-FFF2-40B4-BE49-F238E27FC236}">
                <a16:creationId xmlns:a16="http://schemas.microsoft.com/office/drawing/2014/main" id="{6AF7A289-E059-4E3C-896D-8A9D1AC6DE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030" name="Zástupný symbol pro nadpis 9">
            <a:extLst>
              <a:ext uri="{FF2B5EF4-FFF2-40B4-BE49-F238E27FC236}">
                <a16:creationId xmlns:a16="http://schemas.microsoft.com/office/drawing/2014/main" id="{F4DD02E2-B8E8-4D8D-9C9D-F019DEC5F3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  <a:endParaRPr lang="en-US" altLang="cs-CZ"/>
          </a:p>
        </p:txBody>
      </p:sp>
      <p:sp>
        <p:nvSpPr>
          <p:cNvPr id="14" name="Zástupný symbol pro datum 15">
            <a:extLst>
              <a:ext uri="{FF2B5EF4-FFF2-40B4-BE49-F238E27FC236}">
                <a16:creationId xmlns:a16="http://schemas.microsoft.com/office/drawing/2014/main" id="{FE41F8F2-C125-40F4-AD3E-C9A2F5605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1CAE84-7300-468D-B299-F403B625C8BC}" type="datetime1">
              <a:rPr lang="cs-CZ"/>
              <a:pPr>
                <a:defRPr/>
              </a:pPr>
              <a:t>8. 4. 2024</a:t>
            </a:fld>
            <a:endParaRPr lang="cs-CZ" dirty="0"/>
          </a:p>
        </p:txBody>
      </p:sp>
      <p:sp>
        <p:nvSpPr>
          <p:cNvPr id="15" name="Zástupný symbol pro zápatí 1">
            <a:extLst>
              <a:ext uri="{FF2B5EF4-FFF2-40B4-BE49-F238E27FC236}">
                <a16:creationId xmlns:a16="http://schemas.microsoft.com/office/drawing/2014/main" id="{1C8F1150-CE74-43A4-8769-92817EF88C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D38E27"/>
                </a:solidFill>
                <a:latin typeface="Franklin Gothic Book" panose="020B0503020102020204" pitchFamily="34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6" name="Zástupný symbol pro číslo snímku 14">
            <a:extLst>
              <a:ext uri="{FF2B5EF4-FFF2-40B4-BE49-F238E27FC236}">
                <a16:creationId xmlns:a16="http://schemas.microsoft.com/office/drawing/2014/main" id="{820CAAAF-5A82-4A80-94D8-51CCAF65C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D38E27"/>
                </a:solidFill>
                <a:latin typeface="Franklin Gothic Book" panose="020B0503020102020204" pitchFamily="34" charset="0"/>
              </a:defRPr>
            </a:lvl1pPr>
          </a:lstStyle>
          <a:p>
            <a:fld id="{79C18F21-DC11-4DCD-A2E6-863F1646031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ransition>
    <p:pull dir="d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>
          <a:solidFill>
            <a:schemeClr val="tx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>
          <a:solidFill>
            <a:schemeClr val="tx2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14">
            <a:extLst>
              <a:ext uri="{FF2B5EF4-FFF2-40B4-BE49-F238E27FC236}">
                <a16:creationId xmlns:a16="http://schemas.microsoft.com/office/drawing/2014/main" id="{EBAB99B7-C075-4F4F-AC29-5A82B0FF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27F7-43F8-448E-BA03-59D07F2DE7DF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122882" name="Podnadpis 2">
            <a:extLst>
              <a:ext uri="{FF2B5EF4-FFF2-40B4-BE49-F238E27FC236}">
                <a16:creationId xmlns:a16="http://schemas.microsoft.com/office/drawing/2014/main" id="{7E41D8C1-4635-4AD6-875D-5FE0B8746D2A}"/>
              </a:ext>
            </a:extLst>
          </p:cNvPr>
          <p:cNvSpPr>
            <a:spLocks/>
          </p:cNvSpPr>
          <p:nvPr/>
        </p:nvSpPr>
        <p:spPr bwMode="auto">
          <a:xfrm>
            <a:off x="250825" y="1125538"/>
            <a:ext cx="8713788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sz="4400" b="1" u="sng" dirty="0"/>
              <a:t>Nové trendy v požární bezpečnosti stave</a:t>
            </a:r>
            <a:r>
              <a:rPr lang="cs-CZ" sz="4400" b="1" u="sng" dirty="0"/>
              <a:t>b</a:t>
            </a:r>
            <a:endParaRPr lang="cs-CZ" altLang="cs-CZ" sz="2400" b="1" u="sng" dirty="0">
              <a:latin typeface="Franklin Gothic Book" panose="020B0503020102020204" pitchFamily="34" charset="0"/>
            </a:endParaRPr>
          </a:p>
          <a:p>
            <a:pPr algn="ctr" eaLnBrk="1" hangingPunct="1"/>
            <a:endParaRPr lang="cs-CZ" altLang="cs-CZ" sz="2400" b="1" u="sng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2901" name="Rectangle 8">
            <a:extLst>
              <a:ext uri="{FF2B5EF4-FFF2-40B4-BE49-F238E27FC236}">
                <a16:creationId xmlns:a16="http://schemas.microsoft.com/office/drawing/2014/main" id="{CAFBA04B-63BA-45C2-9EF3-0CB53DA31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3" y="5834626"/>
            <a:ext cx="72008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/>
              <a:t>Požární bezpečnost staveb s.r.o. Plzeň 04/2024, Ing. Petr Boháč</a:t>
            </a:r>
          </a:p>
          <a:p>
            <a:pPr eaLnBrk="1" hangingPunct="1"/>
            <a:endParaRPr lang="cs-CZ" altLang="cs-CZ" sz="1400" b="1" dirty="0"/>
          </a:p>
          <a:p>
            <a:pPr algn="ctr" eaLnBrk="1" hangingPunct="1"/>
            <a:endParaRPr lang="cs-CZ" altLang="cs-CZ" sz="1400" b="1" dirty="0"/>
          </a:p>
        </p:txBody>
      </p:sp>
      <p:pic>
        <p:nvPicPr>
          <p:cNvPr id="122904" name="Picture 9" descr="Logo_PBS">
            <a:extLst>
              <a:ext uri="{FF2B5EF4-FFF2-40B4-BE49-F238E27FC236}">
                <a16:creationId xmlns:a16="http://schemas.microsoft.com/office/drawing/2014/main" id="{54E6C459-A855-416E-B471-6AD313BBF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97" y="5732462"/>
            <a:ext cx="8466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026BE0E1-7906-4A6E-A71B-AEF0B20AC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976" y="4105911"/>
            <a:ext cx="29527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/>
              <a:t>ČERVENÝ KOHOUT 2023	      </a:t>
            </a:r>
          </a:p>
          <a:p>
            <a:pPr eaLnBrk="1" hangingPunct="1"/>
            <a:r>
              <a:rPr lang="cs-CZ" altLang="cs-CZ" b="1" dirty="0"/>
              <a:t>ČESKÉ BUDĚJOVICE      </a:t>
            </a:r>
          </a:p>
          <a:p>
            <a:pPr eaLnBrk="1" hangingPunct="1"/>
            <a:r>
              <a:rPr lang="cs-CZ" altLang="cs-CZ" b="1" dirty="0"/>
              <a:t>04/2024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5F3326B-C261-4116-AC4C-3E824ED68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726" y="3854081"/>
            <a:ext cx="1340592" cy="1340592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10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95288" y="1268413"/>
            <a:ext cx="8569325" cy="5453062"/>
          </a:xfrm>
        </p:spPr>
        <p:txBody>
          <a:bodyPr/>
          <a:lstStyle/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Finální text k hlasování 2.1.2024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31.1.2024 odsouhlaseno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Nové náměty ČEZ / MPO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Zapracováno (2 články)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Nové hlasování (1/2 března)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ODSOUHLASENO (03/2024)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AUTORSKÁ KOREKTURA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VYDÁNÍ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ČSN </a:t>
            </a: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P</a:t>
            </a: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425061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0000"/>
                </a:solidFill>
              </a:rPr>
              <a:t>ČSN P 73 0847</a:t>
            </a:r>
          </a:p>
        </p:txBody>
      </p:sp>
    </p:spTree>
    <p:extLst>
      <p:ext uri="{BB962C8B-B14F-4D97-AF65-F5344CB8AC3E}">
        <p14:creationId xmlns:p14="http://schemas.microsoft.com/office/powerpoint/2010/main" val="4147025462"/>
      </p:ext>
    </p:extLst>
  </p:cSld>
  <p:clrMapOvr>
    <a:masterClrMapping/>
  </p:clrMapOvr>
  <p:transition>
    <p:pull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11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95288" y="1268413"/>
            <a:ext cx="8569325" cy="5453062"/>
          </a:xfrm>
        </p:spPr>
        <p:txBody>
          <a:bodyPr/>
          <a:lstStyle/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u="sng" dirty="0">
                <a:sym typeface="Wingdings" panose="05000000000000000000" pitchFamily="2" charset="2"/>
              </a:rPr>
              <a:t>PRINCIP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Jako kdysi NORMA S MODRÝM PRUHEM</a:t>
            </a:r>
          </a:p>
          <a:p>
            <a:pPr marL="2305050" lvl="4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ověření v praxi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b="1" u="sng" dirty="0">
              <a:sym typeface="Wingdings" panose="05000000000000000000" pitchFamily="2" charset="2"/>
            </a:endParaRP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u="sng" dirty="0">
                <a:sym typeface="Wingdings" panose="05000000000000000000" pitchFamily="2" charset="2"/>
              </a:rPr>
              <a:t>UMĚLÁ INTELIGENCE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ČSN je obecná norma, která stanovuje požadavky na produkty, služby nebo postupy. </a:t>
            </a:r>
          </a:p>
          <a:p>
            <a:pPr marL="2305050" lvl="4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Má právní platnost.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ČSN P je doplňková norma, která poskytuje praktické rady, doporučení nebo specifické postupy pro konkrétní situace. </a:t>
            </a:r>
          </a:p>
          <a:p>
            <a:pPr marL="2305050" lvl="4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Nemusí být závazná a často slouží jako užitečný nástroj pro odborníky v daném oboru.</a:t>
            </a: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425061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0000"/>
                </a:solidFill>
              </a:rPr>
              <a:t>ČSN P 73 0847</a:t>
            </a:r>
          </a:p>
        </p:txBody>
      </p:sp>
    </p:spTree>
    <p:extLst>
      <p:ext uri="{BB962C8B-B14F-4D97-AF65-F5344CB8AC3E}">
        <p14:creationId xmlns:p14="http://schemas.microsoft.com/office/powerpoint/2010/main" val="1294794177"/>
      </p:ext>
    </p:extLst>
  </p:cSld>
  <p:clrMapOvr>
    <a:masterClrMapping/>
  </p:clrMapOvr>
  <p:transition>
    <p:pull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12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95288" y="1268413"/>
            <a:ext cx="8569325" cy="5453062"/>
          </a:xfrm>
        </p:spPr>
        <p:txBody>
          <a:bodyPr/>
          <a:lstStyle/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u="sng" dirty="0">
                <a:sym typeface="Wingdings" panose="05000000000000000000" pitchFamily="2" charset="2"/>
              </a:rPr>
              <a:t>Rozdělení z pohledu místa instalace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mimo stavební objekty (POLE)			5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na stavebních objektech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na konstrukcích (BAPV) – střechy/stěny/…	6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bez konstrukcí (BIPV) - střechy/stěny/… 	7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sz="1800" b="1" i="1" dirty="0">
              <a:sym typeface="Wingdings" panose="05000000000000000000" pitchFamily="2" charset="2"/>
            </a:endParaRP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1800" b="1" i="1" u="sng" dirty="0">
                <a:sym typeface="Wingdings" panose="05000000000000000000" pitchFamily="2" charset="2"/>
              </a:rPr>
              <a:t>VŠE MÁ SVOJÍ KAPITOLU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425061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0000"/>
                </a:solidFill>
              </a:rPr>
              <a:t>ČSN P 73 0847</a:t>
            </a:r>
          </a:p>
        </p:txBody>
      </p:sp>
    </p:spTree>
    <p:extLst>
      <p:ext uri="{BB962C8B-B14F-4D97-AF65-F5344CB8AC3E}">
        <p14:creationId xmlns:p14="http://schemas.microsoft.com/office/powerpoint/2010/main" val="3428674442"/>
      </p:ext>
    </p:extLst>
  </p:cSld>
  <p:clrMapOvr>
    <a:masterClrMapping/>
  </p:clrMapOvr>
  <p:transition>
    <p:pull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13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95288" y="1268413"/>
            <a:ext cx="8569325" cy="5453062"/>
          </a:xfrm>
        </p:spPr>
        <p:txBody>
          <a:bodyPr/>
          <a:lstStyle/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u="sng" dirty="0">
                <a:sym typeface="Wingdings" panose="05000000000000000000" pitchFamily="2" charset="2"/>
              </a:rPr>
              <a:t>Rozdělení z pohledu množství uvolněného tepla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PV moduly </a:t>
            </a:r>
            <a:r>
              <a:rPr lang="cs-CZ" altLang="cs-CZ" b="1" dirty="0">
                <a:sym typeface="Wingdings" panose="05000000000000000000" pitchFamily="2" charset="2"/>
              </a:rPr>
              <a:t>/ systémy (bez kabelů, konektorů …) </a:t>
            </a: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včetně jejich nosné konstrukce</a:t>
            </a:r>
            <a:r>
              <a:rPr lang="cs-CZ" altLang="cs-CZ" b="1" dirty="0">
                <a:sym typeface="Wingdings" panose="05000000000000000000" pitchFamily="2" charset="2"/>
              </a:rPr>
              <a:t>: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pt-BR" altLang="cs-CZ" b="1" dirty="0">
                <a:sym typeface="Wingdings" panose="05000000000000000000" pitchFamily="2" charset="2"/>
              </a:rPr>
              <a:t>s omezeným vývinem tepla</a:t>
            </a:r>
            <a:r>
              <a:rPr lang="cs-CZ" altLang="cs-CZ" b="1" dirty="0">
                <a:sym typeface="Wingdings" panose="05000000000000000000" pitchFamily="2" charset="2"/>
              </a:rPr>
              <a:t>		DEFINICE</a:t>
            </a:r>
            <a:endParaRPr lang="pt-BR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pt-BR" altLang="cs-CZ" b="1" dirty="0">
                <a:sym typeface="Wingdings" panose="05000000000000000000" pitchFamily="2" charset="2"/>
              </a:rPr>
              <a:t>bez omezeného vývinu tepla</a:t>
            </a:r>
            <a:r>
              <a:rPr lang="cs-CZ" altLang="cs-CZ" b="1" dirty="0">
                <a:sym typeface="Wingdings" panose="05000000000000000000" pitchFamily="2" charset="2"/>
              </a:rPr>
              <a:t>		ZBYTEK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pt-BR" altLang="cs-CZ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425061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0000"/>
                </a:solidFill>
              </a:rPr>
              <a:t>ČSN P 73 0847</a:t>
            </a:r>
          </a:p>
        </p:txBody>
      </p:sp>
    </p:spTree>
    <p:extLst>
      <p:ext uri="{BB962C8B-B14F-4D97-AF65-F5344CB8AC3E}">
        <p14:creationId xmlns:p14="http://schemas.microsoft.com/office/powerpoint/2010/main" val="2064958011"/>
      </p:ext>
    </p:extLst>
  </p:cSld>
  <p:clrMapOvr>
    <a:masterClrMapping/>
  </p:clrMapOvr>
  <p:transition>
    <p:pull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14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95288" y="1268413"/>
            <a:ext cx="8569325" cy="5453062"/>
          </a:xfrm>
        </p:spPr>
        <p:txBody>
          <a:bodyPr/>
          <a:lstStyle/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u="sng" dirty="0">
                <a:sym typeface="Wingdings" panose="05000000000000000000" pitchFamily="2" charset="2"/>
              </a:rPr>
              <a:t>Technik se vyjadřuje obrázkem ……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celkem 18 obrázků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DÍKY ČVUT (Ing. arch. Petr Hejtmánek, Ph.D.)</a:t>
            </a:r>
            <a:endParaRPr lang="pt-BR" altLang="cs-CZ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425061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0000"/>
                </a:solidFill>
              </a:rPr>
              <a:t>ČSN P 73 0847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DBFA944-A7EB-57EF-17D2-10933FDDB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48364"/>
            <a:ext cx="8316416" cy="394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48501"/>
      </p:ext>
    </p:extLst>
  </p:cSld>
  <p:clrMapOvr>
    <a:masterClrMapping/>
  </p:clrMapOvr>
  <p:transition>
    <p:pull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15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5576" y="1268413"/>
            <a:ext cx="8809038" cy="5453062"/>
          </a:xfrm>
        </p:spPr>
        <p:txBody>
          <a:bodyPr/>
          <a:lstStyle/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u="sng" dirty="0">
                <a:sym typeface="Wingdings" panose="05000000000000000000" pitchFamily="2" charset="2"/>
              </a:rPr>
              <a:t>FVE mimo stavební objekty </a:t>
            </a:r>
            <a:r>
              <a:rPr lang="cs-CZ" altLang="cs-CZ" b="1" u="sng" dirty="0">
                <a:solidFill>
                  <a:srgbClr val="FF0000"/>
                </a:solidFill>
                <a:sym typeface="Wingdings" panose="05000000000000000000" pitchFamily="2" charset="2"/>
              </a:rPr>
              <a:t>= SPOLUPRÁCE s „IZS“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000" b="1" i="1" dirty="0">
                <a:sym typeface="Wingdings" panose="05000000000000000000" pitchFamily="2" charset="2"/>
              </a:rPr>
              <a:t>		</a:t>
            </a:r>
            <a:r>
              <a:rPr lang="cs-CZ" altLang="cs-CZ" sz="2000" i="1" u="sng" dirty="0">
                <a:sym typeface="Wingdings" panose="05000000000000000000" pitchFamily="2" charset="2"/>
              </a:rPr>
              <a:t>první prezentace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dirty="0">
                <a:sym typeface="Wingdings" panose="05000000000000000000" pitchFamily="2" charset="2"/>
              </a:rPr>
              <a:t>a) uličky s šířkou minimálně 1,5 m </a:t>
            </a:r>
          </a:p>
          <a:p>
            <a:pPr lvl="2">
              <a:lnSpc>
                <a:spcPct val="90000"/>
              </a:lnSpc>
              <a:buClr>
                <a:schemeClr val="tx1"/>
              </a:buClr>
            </a:pPr>
            <a:r>
              <a:rPr lang="cs-CZ" altLang="cs-CZ" b="1" dirty="0">
                <a:sym typeface="Wingdings" panose="05000000000000000000" pitchFamily="2" charset="2"/>
              </a:rPr>
              <a:t>vedení protipožárního zásahu bez nutnosti průjezdu</a:t>
            </a:r>
          </a:p>
          <a:p>
            <a:pPr marL="914400" lvl="2" indent="0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dirty="0">
                <a:sym typeface="Wingdings" panose="05000000000000000000" pitchFamily="2" charset="2"/>
              </a:rPr>
              <a:t>b) uličky s šířkou minimálně 4,0 m </a:t>
            </a:r>
          </a:p>
          <a:p>
            <a:pPr lvl="2">
              <a:lnSpc>
                <a:spcPct val="90000"/>
              </a:lnSpc>
              <a:buClr>
                <a:schemeClr val="tx1"/>
              </a:buClr>
            </a:pPr>
            <a:r>
              <a:rPr lang="cs-CZ" altLang="cs-CZ" b="1" dirty="0">
                <a:sym typeface="Wingdings" panose="05000000000000000000" pitchFamily="2" charset="2"/>
              </a:rPr>
              <a:t>uličky včetně jízdy techniky a vozidel JPO </a:t>
            </a:r>
            <a:r>
              <a:rPr lang="cs-CZ" altLang="cs-CZ" sz="1600" b="1" dirty="0">
                <a:sym typeface="Wingdings" panose="05000000000000000000" pitchFamily="2" charset="2"/>
              </a:rPr>
              <a:t>(nemusí to být asfalt ;-) )</a:t>
            </a:r>
            <a:endParaRPr lang="cs-CZ" altLang="cs-CZ" b="1" dirty="0">
              <a:sym typeface="Wingdings" panose="05000000000000000000" pitchFamily="2" charset="2"/>
            </a:endParaRP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dirty="0">
                <a:sym typeface="Wingdings" panose="05000000000000000000" pitchFamily="2" charset="2"/>
              </a:rPr>
              <a:t>JASNÁ KRITÉRIA</a:t>
            </a:r>
          </a:p>
          <a:p>
            <a:pPr lvl="2">
              <a:lnSpc>
                <a:spcPct val="90000"/>
              </a:lnSpc>
              <a:buClr>
                <a:schemeClr val="tx1"/>
              </a:buClr>
            </a:pPr>
            <a:r>
              <a:rPr lang="cs-CZ" altLang="cs-CZ" b="1" dirty="0">
                <a:sym typeface="Wingdings" panose="05000000000000000000" pitchFamily="2" charset="2"/>
              </a:rPr>
              <a:t>VZDÁLENOSTI, DÉLKY</a:t>
            </a:r>
          </a:p>
          <a:p>
            <a:pPr lvl="2">
              <a:lnSpc>
                <a:spcPct val="90000"/>
              </a:lnSpc>
              <a:buClr>
                <a:schemeClr val="tx1"/>
              </a:buClr>
            </a:pPr>
            <a:r>
              <a:rPr lang="cs-CZ" altLang="cs-CZ" b="1" dirty="0">
                <a:sym typeface="Wingdings" panose="05000000000000000000" pitchFamily="2" charset="2"/>
              </a:rPr>
              <a:t>POLOMĚRY ZATÁČENÍ</a:t>
            </a:r>
          </a:p>
          <a:p>
            <a:pPr lvl="2">
              <a:lnSpc>
                <a:spcPct val="90000"/>
              </a:lnSpc>
              <a:buClr>
                <a:schemeClr val="tx1"/>
              </a:buClr>
            </a:pPr>
            <a:r>
              <a:rPr lang="cs-CZ" altLang="cs-CZ" b="1" dirty="0">
                <a:sym typeface="Wingdings" panose="05000000000000000000" pitchFamily="2" charset="2"/>
              </a:rPr>
              <a:t>OBRATIŠTĚ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425061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0000"/>
                </a:solidFill>
              </a:rPr>
              <a:t>ČSN P 73 0847</a:t>
            </a:r>
          </a:p>
        </p:txBody>
      </p:sp>
    </p:spTree>
    <p:extLst>
      <p:ext uri="{BB962C8B-B14F-4D97-AF65-F5344CB8AC3E}">
        <p14:creationId xmlns:p14="http://schemas.microsoft.com/office/powerpoint/2010/main" val="565159329"/>
      </p:ext>
    </p:extLst>
  </p:cSld>
  <p:clrMapOvr>
    <a:masterClrMapping/>
  </p:clrMapOvr>
  <p:transition>
    <p:pull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16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95288" y="1268413"/>
            <a:ext cx="8569325" cy="5453062"/>
          </a:xfrm>
        </p:spPr>
        <p:txBody>
          <a:bodyPr/>
          <a:lstStyle/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u="sng" dirty="0">
                <a:sym typeface="Wingdings" panose="05000000000000000000" pitchFamily="2" charset="2"/>
              </a:rPr>
              <a:t>FVE MIMO STAVEBNÍ OBJEKTY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ULIČKY 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max. 160 m zásahu 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pt-BR" altLang="cs-CZ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425061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0000"/>
                </a:solidFill>
              </a:rPr>
              <a:t>ČSN P 73 0847</a:t>
            </a:r>
          </a:p>
        </p:txBody>
      </p:sp>
      <p:pic>
        <p:nvPicPr>
          <p:cNvPr id="2" name="Obrázek 1" descr="Obsah obrázku text, snímek obrazovky, řada/pruh, bílé&#10;&#10;Popis byl vytvořen automaticky">
            <a:extLst>
              <a:ext uri="{FF2B5EF4-FFF2-40B4-BE49-F238E27FC236}">
                <a16:creationId xmlns:a16="http://schemas.microsoft.com/office/drawing/2014/main" id="{EC77884A-C0C7-DB32-F364-ED95900C5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140968"/>
            <a:ext cx="7994741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66876"/>
      </p:ext>
    </p:extLst>
  </p:cSld>
  <p:clrMapOvr>
    <a:masterClrMapping/>
  </p:clrMapOvr>
  <p:transition>
    <p:pull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17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95288" y="1268413"/>
            <a:ext cx="8569325" cy="5453062"/>
          </a:xfrm>
        </p:spPr>
        <p:txBody>
          <a:bodyPr/>
          <a:lstStyle/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u="sng" dirty="0">
                <a:sym typeface="Wingdings" panose="05000000000000000000" pitchFamily="2" charset="2"/>
              </a:rPr>
              <a:t>FVE MIMO STAVEBNÍ OBJEKTY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ULIČKY 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max. 160 m zásahu 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pt-BR" altLang="cs-CZ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425061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0000"/>
                </a:solidFill>
              </a:rPr>
              <a:t>ČSN P 73 0847</a:t>
            </a:r>
          </a:p>
        </p:txBody>
      </p:sp>
      <p:pic>
        <p:nvPicPr>
          <p:cNvPr id="2" name="Obrázek 1" descr="Obsah obrázku text, snímek obrazovky, řada/pruh, bílé&#10;&#10;Popis byl vytvořen automaticky">
            <a:extLst>
              <a:ext uri="{FF2B5EF4-FFF2-40B4-BE49-F238E27FC236}">
                <a16:creationId xmlns:a16="http://schemas.microsoft.com/office/drawing/2014/main" id="{EC77884A-C0C7-DB32-F364-ED95900C5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140968"/>
            <a:ext cx="7994741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65005"/>
      </p:ext>
    </p:extLst>
  </p:cSld>
  <p:clrMapOvr>
    <a:masterClrMapping/>
  </p:clrMapOvr>
  <p:transition>
    <p:pull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18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95288" y="1268413"/>
            <a:ext cx="8569325" cy="5453062"/>
          </a:xfrm>
        </p:spPr>
        <p:txBody>
          <a:bodyPr/>
          <a:lstStyle/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u="sng" dirty="0">
                <a:sym typeface="Wingdings" panose="05000000000000000000" pitchFamily="2" charset="2"/>
              </a:rPr>
              <a:t>FVE MIMO STAVEBNÍ OBJEKTY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u="sng" dirty="0">
                <a:solidFill>
                  <a:srgbClr val="FF0000"/>
                </a:solidFill>
                <a:sym typeface="Wingdings" panose="05000000000000000000" pitchFamily="2" charset="2"/>
              </a:rPr>
              <a:t>POŽÁRNÍ POTRUBÍ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ČSN 73 0873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DN 100 mm 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napojení 2x B (</a:t>
            </a: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do 40m</a:t>
            </a:r>
            <a:r>
              <a:rPr lang="cs-CZ" altLang="cs-CZ" b="1" dirty="0">
                <a:sym typeface="Wingdings" panose="05000000000000000000" pitchFamily="2" charset="2"/>
              </a:rPr>
              <a:t>)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vyústěním 1x B  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maximální délka 250 m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pt-BR" altLang="cs-CZ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425061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0000"/>
                </a:solidFill>
              </a:rPr>
              <a:t>ČSN P 73 0847</a:t>
            </a:r>
          </a:p>
        </p:txBody>
      </p:sp>
      <p:pic>
        <p:nvPicPr>
          <p:cNvPr id="3" name="Obrázek 2" descr="Obsah obrázku text, snímek obrazovky, řada/pruh, diagram&#10;&#10;Popis byl vytvořen automaticky">
            <a:extLst>
              <a:ext uri="{FF2B5EF4-FFF2-40B4-BE49-F238E27FC236}">
                <a16:creationId xmlns:a16="http://schemas.microsoft.com/office/drawing/2014/main" id="{1024721B-D478-4FB6-1D31-57C5D4ACA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175943" y="1673246"/>
            <a:ext cx="6285184" cy="331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53360"/>
      </p:ext>
    </p:extLst>
  </p:cSld>
  <p:clrMapOvr>
    <a:masterClrMapping/>
  </p:clrMapOvr>
  <p:transition>
    <p:pull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19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95288" y="1268413"/>
            <a:ext cx="8569325" cy="5453062"/>
          </a:xfrm>
        </p:spPr>
        <p:txBody>
          <a:bodyPr/>
          <a:lstStyle/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u="sng" dirty="0">
                <a:sym typeface="Wingdings" panose="05000000000000000000" pitchFamily="2" charset="2"/>
              </a:rPr>
              <a:t>VYPÍNÁNÍ ELEKTRICKÉ ENERGIE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ČSN 73 0848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CS / TS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Pro zajištění </a:t>
            </a:r>
            <a:r>
              <a:rPr lang="cs-CZ" altLang="cs-CZ" b="1" u="heavy" dirty="0">
                <a:uFill>
                  <a:solidFill>
                    <a:srgbClr val="FF0000"/>
                  </a:solidFill>
                </a:uFill>
                <a:sym typeface="Wingdings" panose="05000000000000000000" pitchFamily="2" charset="2"/>
              </a:rPr>
              <a:t>běžných podmínek </a:t>
            </a:r>
            <a:r>
              <a:rPr lang="cs-CZ" altLang="cs-CZ" b="1" dirty="0">
                <a:sym typeface="Wingdings" panose="05000000000000000000" pitchFamily="2" charset="2"/>
              </a:rPr>
              <a:t>pro zásah 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na jakékoli části PV systému napětí do 120 V DC.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Není splněn požadavek 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u="heavy" dirty="0">
                <a:uFill>
                  <a:solidFill>
                    <a:srgbClr val="FF0000"/>
                  </a:solidFill>
                </a:uFill>
                <a:sym typeface="Wingdings" panose="05000000000000000000" pitchFamily="2" charset="2"/>
              </a:rPr>
              <a:t>SLOŽITÉ PODMÍNKY </a:t>
            </a:r>
            <a:r>
              <a:rPr lang="cs-CZ" altLang="cs-CZ" b="1" dirty="0">
                <a:sym typeface="Wingdings" panose="05000000000000000000" pitchFamily="2" charset="2"/>
              </a:rPr>
              <a:t>pro zásah.  </a:t>
            </a:r>
            <a:r>
              <a:rPr lang="cs-CZ" altLang="cs-CZ" sz="1400" b="1" i="1" dirty="0">
                <a:solidFill>
                  <a:srgbClr val="FF0000"/>
                </a:solidFill>
                <a:sym typeface="Wingdings" panose="05000000000000000000" pitchFamily="2" charset="2"/>
              </a:rPr>
              <a:t>….</a:t>
            </a:r>
            <a:r>
              <a:rPr lang="cs-CZ" altLang="cs-CZ" sz="1400" b="1" i="1" dirty="0" err="1">
                <a:solidFill>
                  <a:srgbClr val="FF0000"/>
                </a:solidFill>
                <a:sym typeface="Wingdings" panose="05000000000000000000" pitchFamily="2" charset="2"/>
              </a:rPr>
              <a:t>vyhl</a:t>
            </a:r>
            <a:r>
              <a:rPr lang="cs-CZ" altLang="cs-CZ" sz="1400" b="1" i="1" dirty="0">
                <a:solidFill>
                  <a:srgbClr val="FF0000"/>
                </a:solidFill>
                <a:sym typeface="Wingdings" panose="05000000000000000000" pitchFamily="2" charset="2"/>
              </a:rPr>
              <a:t>. č. 246/2001Sb.</a:t>
            </a:r>
            <a:endParaRPr lang="cs-CZ" altLang="cs-CZ" b="1" i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Stejnosměrná část rozvodu = co nejkratší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mimo objekt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PU navazující na prostup 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trasa = požární odolnost + odolnost x voda</a:t>
            </a: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425061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0000"/>
                </a:solidFill>
              </a:rPr>
              <a:t>ČSN P 73 0847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6581A4A-DDFF-C60D-5B9A-05F2F250A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332656"/>
            <a:ext cx="2072309" cy="202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6791"/>
      </p:ext>
    </p:extLst>
  </p:cSld>
  <p:clrMapOvr>
    <a:masterClrMapping/>
  </p:clrMapOvr>
  <p:transition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2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95288" y="1268413"/>
            <a:ext cx="8569325" cy="5453062"/>
          </a:xfrm>
        </p:spPr>
        <p:txBody>
          <a:bodyPr/>
          <a:lstStyle/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RÚ agentury ČAS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sz="2400" dirty="0"/>
              <a:t>Požární bezpečnost budov s ohledem na elektromobilitu a domácí bateriová úložiště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sz="2400" dirty="0">
                <a:sym typeface="Wingdings" panose="05000000000000000000" pitchFamily="2" charset="2"/>
              </a:rPr>
              <a:t>Vytvoření normativních podmínek požární bezpečnosti pro větší využití dřeva ve stavebnictví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b="1" u="sng" dirty="0">
                <a:sym typeface="Wingdings" panose="05000000000000000000" pitchFamily="2" charset="2"/>
              </a:rPr>
              <a:t>NOVÝ TREND – </a:t>
            </a:r>
            <a:r>
              <a:rPr lang="cs-CZ" b="1" u="sng" dirty="0" err="1">
                <a:sym typeface="Wingdings" panose="05000000000000000000" pitchFamily="2" charset="2"/>
              </a:rPr>
              <a:t>WORKSHOPy</a:t>
            </a:r>
            <a:r>
              <a:rPr lang="cs-CZ" b="1" u="sng" dirty="0">
                <a:sym typeface="Wingdings" panose="05000000000000000000" pitchFamily="2" charset="2"/>
              </a:rPr>
              <a:t> – ZAPOJENÍ VEŘEJNOSTI</a:t>
            </a:r>
            <a:endParaRPr lang="cs-CZ" sz="2400" b="1" u="sng" dirty="0"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ČSN 73 0847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ČSN 73 0875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ČSN 73 0802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425061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/>
              <a:t>Struktura / osnova ... </a:t>
            </a:r>
            <a:r>
              <a:rPr lang="cs-CZ" altLang="cs-CZ" sz="3200" b="1" u="sng" dirty="0">
                <a:solidFill>
                  <a:srgbClr val="FF0000"/>
                </a:solidFill>
              </a:rPr>
              <a:t>NOVÉ TRENDY </a:t>
            </a:r>
            <a:r>
              <a:rPr lang="cs-CZ" altLang="cs-CZ" sz="3200" b="1" u="sng" dirty="0">
                <a:solidFill>
                  <a:srgbClr val="0070C0"/>
                </a:solidFill>
              </a:rPr>
              <a:t>(RU)</a:t>
            </a:r>
          </a:p>
        </p:txBody>
      </p:sp>
    </p:spTree>
    <p:extLst>
      <p:ext uri="{BB962C8B-B14F-4D97-AF65-F5344CB8AC3E}">
        <p14:creationId xmlns:p14="http://schemas.microsoft.com/office/powerpoint/2010/main" val="1337222851"/>
      </p:ext>
    </p:extLst>
  </p:cSld>
  <p:clrMapOvr>
    <a:masterClrMapping/>
  </p:clrMapOvr>
  <p:transition>
    <p:pull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20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496" y="1268413"/>
            <a:ext cx="8929117" cy="5453062"/>
          </a:xfrm>
        </p:spPr>
        <p:txBody>
          <a:bodyPr/>
          <a:lstStyle/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u="sng" dirty="0" err="1">
                <a:sym typeface="Wingdings" panose="05000000000000000000" pitchFamily="2" charset="2"/>
              </a:rPr>
              <a:t>ADaS</a:t>
            </a:r>
            <a:endParaRPr lang="cs-CZ" altLang="cs-CZ" b="1" u="sng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Doporučení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Prostory uvnitř objektu pro technologii PV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I ve všech bezprostředně přiléhajících částech UC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Detektory musí být propojeny </a:t>
            </a:r>
          </a:p>
          <a:p>
            <a:pPr marL="1847850" lvl="3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DETEKCE = SIGNALIZACE OBOU / VŠECH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PŘEDPOKLAD 2 – 4 HLÁSIČE</a:t>
            </a: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425061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0000"/>
                </a:solidFill>
              </a:rPr>
              <a:t>ČSN P 73 0847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724E447-8EF3-CA22-FA44-582DE6950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276064"/>
            <a:ext cx="2434467" cy="227687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D98FFB2-43D1-B536-4725-DFF418D62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087" y="4725144"/>
            <a:ext cx="2508646" cy="199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89764"/>
      </p:ext>
    </p:extLst>
  </p:cSld>
  <p:clrMapOvr>
    <a:masterClrMapping/>
  </p:clrMapOvr>
  <p:transition>
    <p:pull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21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496" y="1268413"/>
            <a:ext cx="8929117" cy="5453062"/>
          </a:xfrm>
        </p:spPr>
        <p:txBody>
          <a:bodyPr/>
          <a:lstStyle/>
          <a:p>
            <a:pPr marL="857250" lvl="2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4000" b="1" u="sng" dirty="0">
                <a:sym typeface="Wingdings" panose="05000000000000000000" pitchFamily="2" charset="2"/>
              </a:rPr>
              <a:t>TÉMA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PŘEDŠKOLNÍ ZAŘÍZENÍ (školy+)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Specifická ustanovení pro stavby nebo jejich části určené k provozu školy, školského zařízení nebo k zajištění předškolní péče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857250" lvl="2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4000" b="1" u="sng" dirty="0">
                <a:sym typeface="Wingdings" panose="05000000000000000000" pitchFamily="2" charset="2"/>
              </a:rPr>
              <a:t>STAV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1. znění = 2.1.2024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31.1.2024 = připomínky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Celkem – 199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Vyřízeno</a:t>
            </a:r>
            <a:r>
              <a:rPr lang="cs-CZ" altLang="cs-CZ" b="1" dirty="0">
                <a:sym typeface="Wingdings" panose="05000000000000000000" pitchFamily="2" charset="2"/>
              </a:rPr>
              <a:t> – 118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Ostatní – do konce dubna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425061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0000"/>
                </a:solidFill>
              </a:rPr>
              <a:t>ČSN 73 0802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9C3BA1B-06C8-1E79-AB93-5A519D5A5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052" y="260648"/>
            <a:ext cx="2116561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19033"/>
      </p:ext>
    </p:extLst>
  </p:cSld>
  <p:clrMapOvr>
    <a:masterClrMapping/>
  </p:clrMapOvr>
  <p:transition>
    <p:pull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22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496" y="1268413"/>
            <a:ext cx="8929117" cy="5453062"/>
          </a:xfrm>
        </p:spPr>
        <p:txBody>
          <a:bodyPr/>
          <a:lstStyle/>
          <a:p>
            <a:pPr marL="857250" lvl="2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4000" b="1" u="sng" dirty="0">
                <a:sym typeface="Wingdings" panose="05000000000000000000" pitchFamily="2" charset="2"/>
              </a:rPr>
              <a:t>PŘEDŠKOLNÍ ZAŘÍZENÍ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4400" b="1" dirty="0"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b="1" dirty="0">
                <a:sym typeface="Wingdings" panose="05000000000000000000" pitchFamily="2" charset="2"/>
              </a:rPr>
              <a:t>mateřské školy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4400" b="1" dirty="0"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b="1" dirty="0">
                <a:sym typeface="Wingdings" panose="05000000000000000000" pitchFamily="2" charset="2"/>
              </a:rPr>
              <a:t>dětské skupiny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4400" b="1" dirty="0"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b="1" dirty="0">
                <a:sym typeface="Wingdings" panose="05000000000000000000" pitchFamily="2" charset="2"/>
              </a:rPr>
              <a:t>ostatní (…… původní)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4400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4400" b="1" dirty="0">
              <a:sym typeface="Wingdings" panose="05000000000000000000" pitchFamily="2" charset="2"/>
            </a:endParaRPr>
          </a:p>
          <a:p>
            <a:pPr marL="857250" lvl="2" indent="0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sz="4000" b="1" u="sng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425061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0000"/>
                </a:solidFill>
              </a:rPr>
              <a:t>ČSN 73 0802</a:t>
            </a:r>
          </a:p>
        </p:txBody>
      </p:sp>
    </p:spTree>
    <p:extLst>
      <p:ext uri="{BB962C8B-B14F-4D97-AF65-F5344CB8AC3E}">
        <p14:creationId xmlns:p14="http://schemas.microsoft.com/office/powerpoint/2010/main" val="1546440660"/>
      </p:ext>
    </p:extLst>
  </p:cSld>
  <p:clrMapOvr>
    <a:masterClrMapping/>
  </p:clrMapOvr>
  <p:transition>
    <p:pull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23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496" y="1268413"/>
            <a:ext cx="8929117" cy="5453062"/>
          </a:xfrm>
        </p:spPr>
        <p:txBody>
          <a:bodyPr/>
          <a:lstStyle/>
          <a:p>
            <a:pPr marL="857250" lvl="2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4000" b="1" u="sng" dirty="0">
                <a:sym typeface="Wingdings" panose="05000000000000000000" pitchFamily="2" charset="2"/>
              </a:rPr>
              <a:t>TÉMA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Revize ČSN 34 2710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857250" lvl="2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4000" b="1" u="sng" dirty="0">
                <a:sym typeface="Wingdings" panose="05000000000000000000" pitchFamily="2" charset="2"/>
              </a:rPr>
              <a:t>STAV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1. znění = 2.1.2024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31.1.2024 = připomínky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Celkem – 98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Vyřízeno </a:t>
            </a:r>
            <a:r>
              <a:rPr lang="cs-CZ" altLang="cs-CZ" b="1" dirty="0">
                <a:sym typeface="Wingdings" panose="05000000000000000000" pitchFamily="2" charset="2"/>
              </a:rPr>
              <a:t>-  36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Ostatní – do konce dubna</a:t>
            </a: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425061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0000"/>
                </a:solidFill>
              </a:rPr>
              <a:t>ČSN 73 0875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E7F2BD8-3968-808E-3F2A-F6AD3ED7D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332656"/>
            <a:ext cx="2667699" cy="256490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123ABDA-6E02-40AB-BBE8-4D77B866A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3137024"/>
            <a:ext cx="2667699" cy="303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86109"/>
      </p:ext>
    </p:extLst>
  </p:cSld>
  <p:clrMapOvr>
    <a:masterClrMapping/>
  </p:clrMapOvr>
  <p:transition>
    <p:pull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24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496" y="1268413"/>
            <a:ext cx="8929117" cy="5453062"/>
          </a:xfrm>
        </p:spPr>
        <p:txBody>
          <a:bodyPr/>
          <a:lstStyle/>
          <a:p>
            <a:pPr marL="857250" lvl="2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4000" b="1" u="sng" dirty="0">
                <a:sym typeface="Wingdings" panose="05000000000000000000" pitchFamily="2" charset="2"/>
              </a:rPr>
              <a:t>TÉMATA: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Zónový poplach – dílčí / POSTUPNÁ evakuace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Ovládaná zařízení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Hlásiče POD/NAD PODHLEDY </a:t>
            </a:r>
            <a:r>
              <a:rPr lang="cs-CZ" altLang="cs-CZ" sz="2800" b="1" dirty="0">
                <a:solidFill>
                  <a:srgbClr val="FF3300"/>
                </a:solidFill>
                <a:sym typeface="Wingdings" panose="05000000000000000000" pitchFamily="2" charset="2"/>
              </a:rPr>
              <a:t>(dle ČSN 342710)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FF3300"/>
                </a:solidFill>
                <a:sym typeface="Wingdings" panose="05000000000000000000" pitchFamily="2" charset="2"/>
              </a:rPr>
              <a:t>TLAČÍTKOVÉ HLÁSIČE </a:t>
            </a:r>
            <a:r>
              <a:rPr lang="cs-CZ" altLang="cs-CZ" sz="2800" b="1" dirty="0">
                <a:solidFill>
                  <a:schemeClr val="tx1"/>
                </a:solidFill>
                <a:sym typeface="Wingdings" panose="05000000000000000000" pitchFamily="2" charset="2"/>
              </a:rPr>
              <a:t>(upřesnění)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OBSAH PBŘ V RÁMCI DSP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ZAŘÍZENÍ DÁLKOVÉHO PŘENOSU</a:t>
            </a:r>
          </a:p>
          <a:p>
            <a:pPr marL="1847850" lvl="3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HZS KRAJE / HZS PODNIKU </a:t>
            </a:r>
            <a:r>
              <a:rPr lang="cs-CZ" altLang="cs-CZ" sz="2400" b="1" dirty="0">
                <a:solidFill>
                  <a:srgbClr val="FF3300"/>
                </a:solidFill>
                <a:sym typeface="Wingdings" panose="05000000000000000000" pitchFamily="2" charset="2"/>
              </a:rPr>
              <a:t>(ČD / XXX)</a:t>
            </a:r>
          </a:p>
          <a:p>
            <a:pPr marL="1847850" lvl="3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rgbClr val="FF3300"/>
                </a:solidFill>
                <a:sym typeface="Wingdings" panose="05000000000000000000" pitchFamily="2" charset="2"/>
              </a:rPr>
              <a:t>JINÉ ? 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Umístění ústředny EPS </a:t>
            </a: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(nejen PU)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Jiné než zvukové vyhlášení poplachu </a:t>
            </a: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(</a:t>
            </a:r>
            <a:r>
              <a:rPr lang="cs-CZ" altLang="cs-CZ" b="1" dirty="0">
                <a:solidFill>
                  <a:srgbClr val="FFFF00"/>
                </a:solidFill>
                <a:sym typeface="Wingdings" panose="05000000000000000000" pitchFamily="2" charset="2"/>
              </a:rPr>
              <a:t>KDY / JAK</a:t>
            </a: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)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GRAFICKÉ NADSTAVBY (</a:t>
            </a:r>
            <a:r>
              <a:rPr lang="cs-CZ" altLang="cs-CZ" b="1" dirty="0">
                <a:solidFill>
                  <a:srgbClr val="FFFF00"/>
                </a:solidFill>
                <a:sym typeface="Wingdings" panose="05000000000000000000" pitchFamily="2" charset="2"/>
              </a:rPr>
              <a:t>kdy</a:t>
            </a: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425061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0000"/>
                </a:solidFill>
              </a:rPr>
              <a:t>ČSN 73 0875</a:t>
            </a:r>
          </a:p>
        </p:txBody>
      </p:sp>
    </p:spTree>
    <p:extLst>
      <p:ext uri="{BB962C8B-B14F-4D97-AF65-F5344CB8AC3E}">
        <p14:creationId xmlns:p14="http://schemas.microsoft.com/office/powerpoint/2010/main" val="1043414909"/>
      </p:ext>
    </p:extLst>
  </p:cSld>
  <p:clrMapOvr>
    <a:masterClrMapping/>
  </p:clrMapOvr>
  <p:transition>
    <p:pull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25</a:t>
            </a:fld>
            <a:endParaRPr lang="cs-CZ" altLang="cs-CZ" dirty="0"/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425061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0000"/>
                </a:solidFill>
              </a:rPr>
              <a:t>ČSN 73 0875					</a:t>
            </a:r>
            <a:r>
              <a:rPr lang="cs-CZ" altLang="cs-CZ" sz="3200" b="1" u="sng" dirty="0">
                <a:solidFill>
                  <a:srgbClr val="00B0F0"/>
                </a:solidFill>
              </a:rPr>
              <a:t>10/2023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B0285BD-808E-EB09-222A-06DDD1198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1" y="1149407"/>
            <a:ext cx="8633177" cy="544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73871"/>
      </p:ext>
    </p:extLst>
  </p:cSld>
  <p:clrMapOvr>
    <a:masterClrMapping/>
  </p:clrMapOvr>
  <p:transition>
    <p:pull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26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496" y="1268413"/>
            <a:ext cx="8929117" cy="5453062"/>
          </a:xfrm>
        </p:spPr>
        <p:txBody>
          <a:bodyPr/>
          <a:lstStyle/>
          <a:p>
            <a:pPr marL="857250" lvl="2" indent="0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b="1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425061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0000"/>
                </a:solidFill>
              </a:rPr>
              <a:t>ČSN 73 0875					</a:t>
            </a:r>
            <a:r>
              <a:rPr lang="cs-CZ" altLang="cs-CZ" sz="3200" b="1" u="sng" dirty="0">
                <a:solidFill>
                  <a:srgbClr val="00B0F0"/>
                </a:solidFill>
              </a:rPr>
              <a:t> 04/2024</a:t>
            </a:r>
            <a:endParaRPr lang="cs-CZ" altLang="cs-CZ" sz="3200" b="1" u="sng" dirty="0">
              <a:solidFill>
                <a:srgbClr val="FF00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204857-DACB-5ADC-7B4D-3813AEE1D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89" y="1340768"/>
            <a:ext cx="8528221" cy="450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61594"/>
      </p:ext>
    </p:extLst>
  </p:cSld>
  <p:clrMapOvr>
    <a:masterClrMapping/>
  </p:clrMapOvr>
  <p:transition>
    <p:pull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27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496" y="1268413"/>
            <a:ext cx="8929117" cy="5453062"/>
          </a:xfrm>
        </p:spPr>
        <p:txBody>
          <a:bodyPr/>
          <a:lstStyle/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ČSN 73 0847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ČSN 73 0802 (opravy, příloha J </a:t>
            </a:r>
            <a:r>
              <a:rPr lang="cs-CZ" altLang="cs-CZ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…… </a:t>
            </a:r>
            <a:r>
              <a:rPr lang="cs-CZ" altLang="cs-CZ" sz="2400" b="1" dirty="0">
                <a:sym typeface="Wingdings" panose="05000000000000000000" pitchFamily="2" charset="2"/>
              </a:rPr>
              <a:t>)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ČSN 73 0875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ČSN 01 3495   (013495) - Výkresy ve stavebnictví. Výkresy požární bezpečnosti staveb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ČSN 73 0845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ČSN 73 0834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ČSN 73 0872 (zahájení)</a:t>
            </a:r>
            <a:endParaRPr lang="cs-CZ" altLang="cs-CZ" sz="2400" b="1" dirty="0"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ČSN 73 0838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ČSN 73 0833</a:t>
            </a:r>
            <a:endParaRPr lang="cs-CZ" altLang="cs-CZ" sz="2400" b="1" dirty="0">
              <a:sym typeface="Wingdings" panose="05000000000000000000" pitchFamily="2" charset="2"/>
            </a:endParaRPr>
          </a:p>
          <a:p>
            <a:pPr marL="857250" lvl="2" indent="0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b="1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425061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B0F0"/>
                </a:solidFill>
              </a:rPr>
              <a:t>ROK 2025 A DALŠÍ …………………… </a:t>
            </a:r>
            <a:r>
              <a:rPr lang="cs-CZ" altLang="cs-CZ" sz="3200" b="1" u="sng" dirty="0">
                <a:solidFill>
                  <a:srgbClr val="00B0F0"/>
                </a:solidFill>
                <a:sym typeface="Wingdings" panose="05000000000000000000" pitchFamily="2" charset="2"/>
              </a:rPr>
              <a:t></a:t>
            </a:r>
            <a:endParaRPr lang="cs-CZ" altLang="cs-CZ" sz="3200" b="1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22580"/>
      </p:ext>
    </p:extLst>
  </p:cSld>
  <p:clrMapOvr>
    <a:masterClrMapping/>
  </p:clrMapOvr>
  <p:transition>
    <p:pull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14">
            <a:extLst>
              <a:ext uri="{FF2B5EF4-FFF2-40B4-BE49-F238E27FC236}">
                <a16:creationId xmlns:a16="http://schemas.microsoft.com/office/drawing/2014/main" id="{4C8BAC7E-D4E7-4170-B5A0-2851B352A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F5C4-5C18-4610-8BCE-83777961533D}" type="slidenum">
              <a:rPr lang="cs-CZ" altLang="cs-CZ"/>
              <a:pPr/>
              <a:t>28</a:t>
            </a:fld>
            <a:endParaRPr lang="cs-CZ" altLang="cs-CZ" dirty="0"/>
          </a:p>
        </p:txBody>
      </p:sp>
      <p:sp>
        <p:nvSpPr>
          <p:cNvPr id="45058" name="Podnadpis 2">
            <a:extLst>
              <a:ext uri="{FF2B5EF4-FFF2-40B4-BE49-F238E27FC236}">
                <a16:creationId xmlns:a16="http://schemas.microsoft.com/office/drawing/2014/main" id="{D576F1A3-4878-44B8-89AE-D4E9E38FFD4E}"/>
              </a:ext>
            </a:extLst>
          </p:cNvPr>
          <p:cNvSpPr>
            <a:spLocks/>
          </p:cNvSpPr>
          <p:nvPr/>
        </p:nvSpPr>
        <p:spPr bwMode="auto">
          <a:xfrm>
            <a:off x="684213" y="1557338"/>
            <a:ext cx="76327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dirty="0">
                <a:solidFill>
                  <a:schemeClr val="hlink"/>
                </a:solidFill>
                <a:latin typeface="Franklin Gothic Book" panose="020B0503020102020204" pitchFamily="34" charset="0"/>
              </a:rPr>
              <a:t>DĚKUJI ZA POZORNOST …………… </a:t>
            </a:r>
            <a:r>
              <a:rPr lang="cs-CZ" altLang="cs-CZ" sz="3200" b="1" dirty="0">
                <a:solidFill>
                  <a:schemeClr val="hlink"/>
                </a:solidFill>
                <a:latin typeface="Franklin Gothic Book" panose="020B0503020102020204" pitchFamily="34" charset="0"/>
                <a:sym typeface="Wingdings" panose="05000000000000000000" pitchFamily="2" charset="2"/>
              </a:rPr>
              <a:t></a:t>
            </a:r>
            <a:endParaRPr lang="cs-CZ" altLang="cs-CZ" sz="3200" b="1" dirty="0">
              <a:solidFill>
                <a:schemeClr val="hlink"/>
              </a:solidFill>
              <a:sym typeface="Wingdings" panose="05000000000000000000" pitchFamily="2" charset="2"/>
            </a:endParaRPr>
          </a:p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endParaRPr lang="cs-CZ" altLang="cs-CZ" sz="3200" b="1" dirty="0">
              <a:solidFill>
                <a:schemeClr val="hlink"/>
              </a:solidFill>
              <a:sym typeface="Wingdings" panose="05000000000000000000" pitchFamily="2" charset="2"/>
            </a:endParaRPr>
          </a:p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dirty="0">
                <a:solidFill>
                  <a:schemeClr val="hlink"/>
                </a:solidFill>
                <a:sym typeface="Wingdings" panose="05000000000000000000" pitchFamily="2" charset="2"/>
              </a:rPr>
              <a:t>					</a:t>
            </a:r>
          </a:p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endParaRPr lang="cs-CZ" altLang="cs-CZ" sz="3200" b="1" dirty="0">
              <a:solidFill>
                <a:schemeClr val="hlink"/>
              </a:solidFill>
              <a:latin typeface="Franklin Gothic Book" panose="020B0503020102020204" pitchFamily="34" charset="0"/>
              <a:sym typeface="Wingdings" panose="05000000000000000000" pitchFamily="2" charset="2"/>
            </a:endParaRPr>
          </a:p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endParaRPr lang="cs-CZ" altLang="cs-CZ" sz="3200" dirty="0">
              <a:solidFill>
                <a:schemeClr val="hlink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5061" name="Rectangle 6">
            <a:extLst>
              <a:ext uri="{FF2B5EF4-FFF2-40B4-BE49-F238E27FC236}">
                <a16:creationId xmlns:a16="http://schemas.microsoft.com/office/drawing/2014/main" id="{249EB6EA-30FE-4879-9D24-F8CE63876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6325" y="2800350"/>
            <a:ext cx="9144000" cy="0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5679" tIns="-196788" rIns="185679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 dirty="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82E350A0-FA9B-47A2-9B91-9C7915F7B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3" y="5834626"/>
            <a:ext cx="72008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/>
              <a:t>Požární bezpečnost staveb s.r.o. Plzeň 04/2024, Ing. Petr Boháč</a:t>
            </a:r>
          </a:p>
          <a:p>
            <a:pPr eaLnBrk="1" hangingPunct="1"/>
            <a:endParaRPr lang="cs-CZ" altLang="cs-CZ" sz="1400" b="1" dirty="0"/>
          </a:p>
          <a:p>
            <a:pPr algn="ctr" eaLnBrk="1" hangingPunct="1"/>
            <a:endParaRPr lang="cs-CZ" altLang="cs-CZ" sz="1400" b="1" dirty="0"/>
          </a:p>
        </p:txBody>
      </p:sp>
      <p:pic>
        <p:nvPicPr>
          <p:cNvPr id="9" name="Picture 9" descr="Logo_PBS">
            <a:extLst>
              <a:ext uri="{FF2B5EF4-FFF2-40B4-BE49-F238E27FC236}">
                <a16:creationId xmlns:a16="http://schemas.microsoft.com/office/drawing/2014/main" id="{1AA8B551-3158-4995-9C61-BEA2B15DF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97" y="5732462"/>
            <a:ext cx="8466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1187AAB-3C3E-43AA-9123-37AD7FE95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420" y="3717032"/>
            <a:ext cx="1340592" cy="1340592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A253CE3-963C-A4DD-A8E3-D535CBC8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869" y="1647155"/>
            <a:ext cx="2236051" cy="264594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7E390A1-2985-4D95-A4F4-B1A2057A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600" b="1" u="sng" dirty="0">
                <a:solidFill>
                  <a:srgbClr val="FF0000"/>
                </a:solidFill>
              </a:rPr>
              <a:t>Požární bezpečnost budov s ohledem na elektromobilitu a domácí bateriová úložiště</a:t>
            </a:r>
            <a:br>
              <a:rPr lang="cs-CZ" altLang="cs-CZ" sz="3600" b="1" u="sng" dirty="0">
                <a:solidFill>
                  <a:srgbClr val="FF0000"/>
                </a:solidFill>
              </a:rPr>
            </a:br>
            <a:endParaRPr lang="cs-CZ" altLang="cs-CZ" sz="3600" b="1" u="sng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BED7E-53DE-406C-854E-06AC295DD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60251"/>
            <a:ext cx="7947422" cy="5281117"/>
          </a:xfrm>
        </p:spPr>
        <p:txBody>
          <a:bodyPr>
            <a:noAutofit/>
          </a:bodyPr>
          <a:lstStyle/>
          <a:p>
            <a:pPr marL="0" indent="0">
              <a:buClr>
                <a:srgbClr val="0065BD"/>
              </a:buClr>
              <a:buNone/>
            </a:pPr>
            <a:r>
              <a:rPr lang="cs-CZ" sz="4000" b="1" u="sng" dirty="0"/>
              <a:t>ŘEŠENÉ OBLASTI</a:t>
            </a:r>
          </a:p>
          <a:p>
            <a:pPr algn="l">
              <a:buClr>
                <a:srgbClr val="0065BD"/>
              </a:buClr>
            </a:pPr>
            <a:r>
              <a:rPr lang="cs-CZ" sz="4000" dirty="0"/>
              <a:t>Bateriová úložiště</a:t>
            </a:r>
          </a:p>
          <a:p>
            <a:pPr algn="l">
              <a:buClr>
                <a:srgbClr val="0065BD"/>
              </a:buClr>
            </a:pPr>
            <a:r>
              <a:rPr lang="cs-CZ" sz="4000" dirty="0"/>
              <a:t>Elektromobilita</a:t>
            </a:r>
          </a:p>
          <a:p>
            <a:pPr algn="l">
              <a:buClr>
                <a:srgbClr val="0065BD"/>
              </a:buClr>
            </a:pPr>
            <a:r>
              <a:rPr lang="cs-CZ" sz="4000" dirty="0"/>
              <a:t>Fotovoltaické systémy</a:t>
            </a:r>
          </a:p>
          <a:p>
            <a:pPr algn="l">
              <a:buClr>
                <a:srgbClr val="0065BD"/>
              </a:buClr>
            </a:pPr>
            <a:endParaRPr lang="cs-CZ" sz="4000" dirty="0"/>
          </a:p>
          <a:p>
            <a:pPr marL="0" indent="0">
              <a:buClr>
                <a:srgbClr val="0065BD"/>
              </a:buClr>
              <a:buNone/>
            </a:pPr>
            <a:r>
              <a:rPr lang="cs-CZ" sz="4000" b="1" u="sng" dirty="0"/>
              <a:t>ČAS</a:t>
            </a:r>
          </a:p>
          <a:p>
            <a:pPr algn="l">
              <a:buClr>
                <a:srgbClr val="0065BD"/>
              </a:buClr>
            </a:pPr>
            <a:r>
              <a:rPr lang="cs-CZ" sz="4000" dirty="0"/>
              <a:t>Celkem = 2 roky (už se začalo) ;-)</a:t>
            </a:r>
          </a:p>
          <a:p>
            <a:pPr algn="l">
              <a:buClr>
                <a:srgbClr val="0065BD"/>
              </a:buClr>
            </a:pPr>
            <a:endParaRPr lang="cs-CZ" sz="4000" dirty="0"/>
          </a:p>
          <a:p>
            <a:pPr algn="l">
              <a:buClr>
                <a:srgbClr val="0065BD"/>
              </a:buClr>
            </a:pPr>
            <a:endParaRPr lang="cs-CZ" sz="1800" dirty="0"/>
          </a:p>
          <a:p>
            <a:pPr marL="0" indent="0">
              <a:buClr>
                <a:srgbClr val="0065BD"/>
              </a:buClr>
              <a:buNone/>
            </a:pPr>
            <a:endParaRPr lang="cs-CZ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6756C2A-F9D8-3DEE-E924-018AFDCD7072}"/>
              </a:ext>
            </a:extLst>
          </p:cNvPr>
          <p:cNvSpPr txBox="1"/>
          <p:nvPr/>
        </p:nvSpPr>
        <p:spPr>
          <a:xfrm>
            <a:off x="5940152" y="4052092"/>
            <a:ext cx="32944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https://www.solarcentric.co.uk/</a:t>
            </a:r>
          </a:p>
        </p:txBody>
      </p:sp>
    </p:spTree>
    <p:extLst>
      <p:ext uri="{BB962C8B-B14F-4D97-AF65-F5344CB8AC3E}">
        <p14:creationId xmlns:p14="http://schemas.microsoft.com/office/powerpoint/2010/main" val="378605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E390A1-2985-4D95-A4F4-B1A2057A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600" b="1" u="sng" dirty="0">
                <a:solidFill>
                  <a:srgbClr val="FF0000"/>
                </a:solidFill>
              </a:rPr>
              <a:t>Požární bezpečnost budov s ohledem na elektromobilitu a domácí bateriová úložiště</a:t>
            </a:r>
            <a:br>
              <a:rPr lang="cs-CZ" altLang="cs-CZ" sz="3600" b="1" u="sng" dirty="0">
                <a:solidFill>
                  <a:srgbClr val="FF0000"/>
                </a:solidFill>
              </a:rPr>
            </a:br>
            <a:endParaRPr lang="cs-CZ" altLang="cs-CZ" sz="3600" b="1" u="sng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BED7E-53DE-406C-854E-06AC295DD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295400"/>
            <a:ext cx="7947422" cy="5281117"/>
          </a:xfrm>
        </p:spPr>
        <p:txBody>
          <a:bodyPr>
            <a:noAutofit/>
          </a:bodyPr>
          <a:lstStyle/>
          <a:p>
            <a:pPr algn="l">
              <a:buClr>
                <a:srgbClr val="0065BD"/>
              </a:buClr>
            </a:pPr>
            <a:r>
              <a:rPr lang="cs-CZ" sz="2800" dirty="0"/>
              <a:t>ČSN </a:t>
            </a:r>
            <a:r>
              <a:rPr lang="cs-CZ" sz="2800" dirty="0">
                <a:solidFill>
                  <a:srgbClr val="FF0000"/>
                </a:solidFill>
              </a:rPr>
              <a:t>P</a:t>
            </a:r>
            <a:r>
              <a:rPr lang="cs-CZ" sz="2800" dirty="0"/>
              <a:t> 73 0847</a:t>
            </a:r>
          </a:p>
          <a:p>
            <a:pPr lvl="1">
              <a:buClr>
                <a:srgbClr val="0065BD"/>
              </a:buClr>
            </a:pPr>
            <a:r>
              <a:rPr lang="cs-CZ" sz="2400" dirty="0"/>
              <a:t>nová / změna  </a:t>
            </a:r>
            <a:r>
              <a:rPr lang="cs-CZ" sz="2400" dirty="0">
                <a:solidFill>
                  <a:srgbClr val="FF0000"/>
                </a:solidFill>
              </a:rPr>
              <a:t>….. (P) …..</a:t>
            </a:r>
          </a:p>
          <a:p>
            <a:pPr algn="l">
              <a:buClr>
                <a:srgbClr val="0065BD"/>
              </a:buClr>
            </a:pPr>
            <a:endParaRPr lang="cs-CZ" sz="2800" dirty="0"/>
          </a:p>
          <a:p>
            <a:pPr algn="l">
              <a:buClr>
                <a:srgbClr val="0065BD"/>
              </a:buClr>
            </a:pPr>
            <a:r>
              <a:rPr lang="cs-CZ" sz="2800" dirty="0"/>
              <a:t>ČSN 73 0838 (</a:t>
            </a:r>
            <a:r>
              <a:rPr lang="cs-CZ" sz="1400" dirty="0"/>
              <a:t>příloha I ČSN 73 0804</a:t>
            </a:r>
            <a:r>
              <a:rPr lang="cs-CZ" sz="2800" dirty="0"/>
              <a:t>)   </a:t>
            </a:r>
          </a:p>
          <a:p>
            <a:pPr lvl="1">
              <a:buClr>
                <a:srgbClr val="0065BD"/>
              </a:buClr>
            </a:pPr>
            <a:r>
              <a:rPr lang="cs-CZ" sz="2400" dirty="0"/>
              <a:t>nová  …. </a:t>
            </a:r>
            <a:r>
              <a:rPr lang="cs-CZ" sz="2400" dirty="0" err="1">
                <a:solidFill>
                  <a:srgbClr val="FF0000"/>
                </a:solidFill>
              </a:rPr>
              <a:t>Vyhl</a:t>
            </a:r>
            <a:r>
              <a:rPr lang="cs-CZ" sz="2400" dirty="0">
                <a:solidFill>
                  <a:srgbClr val="FF0000"/>
                </a:solidFill>
              </a:rPr>
              <a:t>. č. 23/2008 Sb.)…..</a:t>
            </a:r>
          </a:p>
          <a:p>
            <a:pPr algn="l">
              <a:buClr>
                <a:srgbClr val="0065BD"/>
              </a:buClr>
            </a:pPr>
            <a:endParaRPr lang="cs-CZ" sz="2800" dirty="0"/>
          </a:p>
          <a:p>
            <a:pPr algn="l">
              <a:buClr>
                <a:srgbClr val="0065BD"/>
              </a:buClr>
            </a:pPr>
            <a:r>
              <a:rPr lang="cs-CZ" sz="2800" dirty="0"/>
              <a:t>………… příp. nová ČSN …. BATERIOVÁ ÚLOŽIŠTĚ (není v 73 0847)</a:t>
            </a:r>
          </a:p>
          <a:p>
            <a:pPr algn="l">
              <a:buClr>
                <a:srgbClr val="0065BD"/>
              </a:buClr>
            </a:pPr>
            <a:endParaRPr lang="cs-CZ" sz="2800" dirty="0"/>
          </a:p>
          <a:p>
            <a:pPr algn="l">
              <a:buClr>
                <a:srgbClr val="0065BD"/>
              </a:buClr>
            </a:pPr>
            <a:r>
              <a:rPr lang="cs-CZ" sz="2800" dirty="0"/>
              <a:t>ČSN 73 0802</a:t>
            </a:r>
          </a:p>
          <a:p>
            <a:pPr lvl="1">
              <a:buClr>
                <a:srgbClr val="0065BD"/>
              </a:buClr>
            </a:pPr>
            <a:r>
              <a:rPr lang="cs-CZ" sz="2400" dirty="0"/>
              <a:t>pn, </a:t>
            </a:r>
            <a:r>
              <a:rPr lang="cs-CZ" sz="2400" dirty="0" err="1"/>
              <a:t>an</a:t>
            </a:r>
            <a:r>
              <a:rPr lang="cs-CZ" sz="2400" dirty="0"/>
              <a:t>, ….. (ČSN 73 </a:t>
            </a:r>
            <a:r>
              <a:rPr lang="cs-CZ" sz="2400" dirty="0">
                <a:solidFill>
                  <a:srgbClr val="FF0000"/>
                </a:solidFill>
              </a:rPr>
              <a:t>0838</a:t>
            </a:r>
            <a:r>
              <a:rPr lang="cs-CZ" sz="2400" dirty="0"/>
              <a:t>)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510008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E390A1-2985-4D95-A4F4-B1A2057A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600" b="1" u="sng" dirty="0">
                <a:solidFill>
                  <a:srgbClr val="FF0000"/>
                </a:solidFill>
              </a:rPr>
              <a:t>Požární bezpečnost budov s ohledem na elektromobilitu a domácí bateriová úložiště</a:t>
            </a:r>
            <a:br>
              <a:rPr lang="cs-CZ" altLang="cs-CZ" sz="3600" b="1" u="sng" dirty="0">
                <a:solidFill>
                  <a:srgbClr val="FF0000"/>
                </a:solidFill>
              </a:rPr>
            </a:br>
            <a:endParaRPr lang="cs-CZ" altLang="cs-CZ" sz="3600" b="1" u="sng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2BED7E-53DE-406C-854E-06AC295DD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60251"/>
            <a:ext cx="7947422" cy="5281117"/>
          </a:xfrm>
        </p:spPr>
        <p:txBody>
          <a:bodyPr>
            <a:noAutofit/>
          </a:bodyPr>
          <a:lstStyle/>
          <a:p>
            <a:pPr marL="0" indent="0">
              <a:buClr>
                <a:srgbClr val="0065BD"/>
              </a:buClr>
              <a:buNone/>
            </a:pPr>
            <a:r>
              <a:rPr lang="cs-CZ" sz="4000" b="1" u="sng" dirty="0"/>
              <a:t>ŘEŠITELSKÝ KOLEKTIV </a:t>
            </a:r>
            <a:r>
              <a:rPr lang="cs-CZ" sz="2000" b="1" u="sng" dirty="0"/>
              <a:t>(</a:t>
            </a:r>
            <a:r>
              <a:rPr lang="cs-CZ" sz="2000" b="1" u="sng" dirty="0">
                <a:solidFill>
                  <a:srgbClr val="FF0000"/>
                </a:solidFill>
              </a:rPr>
              <a:t>pod ČVUT / UCEEB</a:t>
            </a:r>
            <a:r>
              <a:rPr lang="cs-CZ" sz="2000" b="1" u="sng" dirty="0"/>
              <a:t>)</a:t>
            </a:r>
            <a:endParaRPr lang="cs-CZ" sz="4000" b="1" u="sng" dirty="0"/>
          </a:p>
          <a:p>
            <a:pPr algn="l">
              <a:buClr>
                <a:srgbClr val="0065BD"/>
              </a:buClr>
            </a:pPr>
            <a:r>
              <a:rPr lang="cs-CZ" sz="24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doc. Ing. Vladimír </a:t>
            </a:r>
            <a:r>
              <a:rPr lang="cs-CZ" sz="240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Mózer</a:t>
            </a:r>
            <a:r>
              <a:rPr lang="cs-CZ" sz="24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PhD., 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v</a:t>
            </a:r>
            <a:r>
              <a:rPr lang="cs-CZ" sz="24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edoucí týmu / specializace požární bezpečnost</a:t>
            </a:r>
            <a:endParaRPr lang="cs-CZ" sz="2400" i="0" u="none" strike="noStrike" dirty="0">
              <a:solidFill>
                <a:srgbClr val="0065BD"/>
              </a:solidFill>
              <a:effectLst/>
              <a:latin typeface="Arial" panose="020B0604020202020204" pitchFamily="34" charset="0"/>
            </a:endParaRPr>
          </a:p>
          <a:p>
            <a:pPr>
              <a:buClr>
                <a:srgbClr val="0065BD"/>
              </a:buClr>
            </a:pPr>
            <a:r>
              <a:rPr lang="cs-CZ" sz="2400" dirty="0">
                <a:latin typeface="Arial" panose="020B0604020202020204" pitchFamily="34" charset="0"/>
              </a:rPr>
              <a:t>Ing. Pavel </a:t>
            </a:r>
            <a:r>
              <a:rPr lang="cs-CZ" sz="2400" dirty="0" err="1">
                <a:latin typeface="Arial" panose="020B0604020202020204" pitchFamily="34" charset="0"/>
              </a:rPr>
              <a:t>Hrzina</a:t>
            </a:r>
            <a:r>
              <a:rPr lang="cs-CZ" sz="2400" dirty="0">
                <a:latin typeface="Arial" panose="020B0604020202020204" pitchFamily="34" charset="0"/>
              </a:rPr>
              <a:t>, PhD.  specializace elektrotechnika</a:t>
            </a:r>
          </a:p>
          <a:p>
            <a:pPr>
              <a:buClr>
                <a:srgbClr val="0065BD"/>
              </a:buClr>
            </a:pPr>
            <a:r>
              <a:rPr lang="cs-CZ" sz="2400" dirty="0">
                <a:latin typeface="Arial" panose="020B0604020202020204" pitchFamily="34" charset="0"/>
              </a:rPr>
              <a:t>Doktorand / Vědecký pracovník </a:t>
            </a:r>
          </a:p>
          <a:p>
            <a:pPr algn="l">
              <a:buClr>
                <a:srgbClr val="0065BD"/>
              </a:buClr>
            </a:pPr>
            <a:r>
              <a:rPr lang="cs-CZ" sz="2400" dirty="0">
                <a:latin typeface="Arial" panose="020B0604020202020204" pitchFamily="34" charset="0"/>
              </a:rPr>
              <a:t>Zástupci relevantních dotčených organizací:</a:t>
            </a:r>
          </a:p>
          <a:p>
            <a:pPr lvl="1">
              <a:spcBef>
                <a:spcPts val="300"/>
              </a:spcBef>
              <a:buClr>
                <a:srgbClr val="0065BD"/>
              </a:buClr>
            </a:pPr>
            <a:r>
              <a:rPr lang="cs-CZ" sz="2000" dirty="0">
                <a:latin typeface="Arial" panose="020B0604020202020204" pitchFamily="34" charset="0"/>
              </a:rPr>
              <a:t>Hasičský záchranný sbor ČR</a:t>
            </a:r>
          </a:p>
          <a:p>
            <a:pPr lvl="1">
              <a:spcBef>
                <a:spcPts val="300"/>
              </a:spcBef>
              <a:buClr>
                <a:srgbClr val="0065BD"/>
              </a:buClr>
            </a:pPr>
            <a:r>
              <a:rPr lang="cs-CZ" sz="2000" dirty="0">
                <a:latin typeface="Arial" panose="020B0604020202020204" pitchFamily="34" charset="0"/>
              </a:rPr>
              <a:t>Profesní asociace</a:t>
            </a:r>
          </a:p>
          <a:p>
            <a:pPr lvl="1">
              <a:spcBef>
                <a:spcPts val="300"/>
              </a:spcBef>
              <a:buClr>
                <a:srgbClr val="0065BD"/>
              </a:buClr>
            </a:pPr>
            <a:r>
              <a:rPr lang="cs-CZ" sz="2000" dirty="0">
                <a:latin typeface="Arial" panose="020B0604020202020204" pitchFamily="34" charset="0"/>
              </a:rPr>
              <a:t>Pojišťovatelé</a:t>
            </a:r>
          </a:p>
          <a:p>
            <a:pPr lvl="1">
              <a:spcBef>
                <a:spcPts val="300"/>
              </a:spcBef>
              <a:buClr>
                <a:srgbClr val="0065BD"/>
              </a:buClr>
            </a:pPr>
            <a:r>
              <a:rPr lang="cs-CZ" sz="2000" dirty="0">
                <a:latin typeface="Arial" panose="020B0604020202020204" pitchFamily="34" charset="0"/>
              </a:rPr>
              <a:t>ČAS + TNK 27</a:t>
            </a:r>
          </a:p>
          <a:p>
            <a:pPr lvl="1">
              <a:spcBef>
                <a:spcPts val="300"/>
              </a:spcBef>
              <a:buClr>
                <a:srgbClr val="0065BD"/>
              </a:buClr>
            </a:pPr>
            <a:r>
              <a:rPr lang="cs-CZ" sz="2000" dirty="0">
                <a:latin typeface="Arial" panose="020B0604020202020204" pitchFamily="34" charset="0"/>
              </a:rPr>
              <a:t>ČKAIT</a:t>
            </a:r>
          </a:p>
          <a:p>
            <a:pPr lvl="1">
              <a:spcBef>
                <a:spcPts val="300"/>
              </a:spcBef>
              <a:buClr>
                <a:srgbClr val="0065BD"/>
              </a:buClr>
            </a:pPr>
            <a:r>
              <a:rPr lang="cs-CZ" sz="2000" dirty="0">
                <a:latin typeface="Arial" panose="020B0604020202020204" pitchFamily="34" charset="0"/>
              </a:rPr>
              <a:t>a další…</a:t>
            </a:r>
            <a:endParaRPr lang="cs-CZ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307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6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99305" y="1484784"/>
            <a:ext cx="8569325" cy="5112568"/>
          </a:xfrm>
        </p:spPr>
        <p:txBody>
          <a:bodyPr/>
          <a:lstStyle/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pl-PL" altLang="cs-CZ" b="1" u="sng" dirty="0">
                <a:sym typeface="Wingdings" panose="05000000000000000000" pitchFamily="2" charset="2"/>
              </a:rPr>
              <a:t>START = 26. 9. 2023 od 17:00, PSP </a:t>
            </a:r>
            <a:r>
              <a:rPr lang="pl-PL" altLang="cs-CZ" sz="2000" b="1" i="1" u="sng" dirty="0">
                <a:solidFill>
                  <a:srgbClr val="FF0000"/>
                </a:solidFill>
                <a:sym typeface="Wingdings" panose="05000000000000000000" pitchFamily="2" charset="2"/>
              </a:rPr>
              <a:t>(politika?)</a:t>
            </a:r>
            <a:endParaRPr lang="cs-CZ" altLang="cs-CZ" b="1" i="1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Vláda ČR, Poslanecká sněmovna PČR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ČAS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ČKA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HZS ČR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MPO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Nadace Dřevo pro život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Platforma pro udržitelné stavebnictví ze dřeva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Státní fond životního prostředí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UCEEB - Univerzitní centrum energeticky efektivních budov ČVUT v Praze</a:t>
            </a: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179512" y="332656"/>
            <a:ext cx="8808913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2800" b="1" u="sng" dirty="0">
                <a:solidFill>
                  <a:srgbClr val="00B0F0"/>
                </a:solidFill>
              </a:rPr>
              <a:t>Vytvoření normativních podmínek požární bezpečnosti pro větší využití dřeva ve stavebnictví</a:t>
            </a:r>
          </a:p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endParaRPr lang="cs-CZ" altLang="cs-CZ" sz="28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95327"/>
      </p:ext>
    </p:extLst>
  </p:cSld>
  <p:clrMapOvr>
    <a:masterClrMapping/>
  </p:clrMapOvr>
  <p:transition>
    <p:pull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7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99305" y="1484784"/>
            <a:ext cx="8569325" cy="5112568"/>
          </a:xfrm>
        </p:spPr>
        <p:txBody>
          <a:bodyPr/>
          <a:lstStyle/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Poslední doba = veřejnost to vnímá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Vytvoření normativních podmínek </a:t>
            </a:r>
          </a:p>
          <a:p>
            <a:pPr marL="1847850" lvl="3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NENÍ VYTVOŘENÍ NORMY</a:t>
            </a:r>
          </a:p>
          <a:p>
            <a:pPr marL="1847850" lvl="3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VÝSLEDEK = DOPORUČENÍ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OBLASTI - NAVRHOVÁNÍ „VYŠŠÍCH DŘEVOSTAVEB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PBS „+“ (omezení výšky pro použití)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POSTUPY POŽÁRNĚ BEZPEČNOSTNÍHO INŽENÝRSTVÍ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sz="2400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179512" y="332656"/>
            <a:ext cx="8808913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2800" b="1" u="sng" dirty="0">
                <a:solidFill>
                  <a:srgbClr val="00B0F0"/>
                </a:solidFill>
              </a:rPr>
              <a:t>Vytvoření normativních podmínek požární bezpečnosti pro větší využití dřeva ve stavebnictví</a:t>
            </a:r>
          </a:p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endParaRPr lang="cs-CZ" altLang="cs-CZ" sz="2800" b="1" u="sng" dirty="0">
              <a:solidFill>
                <a:srgbClr val="FF00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281EF6F-CD73-8180-7CB9-19B63E1F5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2060848"/>
            <a:ext cx="2162615" cy="22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77105"/>
      </p:ext>
    </p:extLst>
  </p:cSld>
  <p:clrMapOvr>
    <a:masterClrMapping/>
  </p:clrMapOvr>
  <p:transition>
    <p:pull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8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99305" y="1484784"/>
            <a:ext cx="8689120" cy="5112568"/>
          </a:xfrm>
        </p:spPr>
        <p:txBody>
          <a:bodyPr/>
          <a:lstStyle/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3600" b="1" u="sng" dirty="0">
                <a:sym typeface="Wingdings" panose="05000000000000000000" pitchFamily="2" charset="2"/>
              </a:rPr>
              <a:t>PBS+ ….. </a:t>
            </a:r>
            <a:r>
              <a:rPr lang="cs-CZ" altLang="cs-CZ" b="1" u="sng" dirty="0">
                <a:solidFill>
                  <a:srgbClr val="FF0000"/>
                </a:solidFill>
                <a:sym typeface="Wingdings" panose="05000000000000000000" pitchFamily="2" charset="2"/>
              </a:rPr>
              <a:t>(</a:t>
            </a:r>
            <a:r>
              <a:rPr lang="cs-CZ" altLang="cs-CZ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O TROCHU VYŠŠÍ)</a:t>
            </a:r>
            <a:endParaRPr lang="cs-CZ" altLang="cs-CZ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Různá kritéria OMEZENÍ VÝŠKY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Přímá vazba na ČSN 73 0802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Omezit účel (ZNALOST RIZIKA)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STANOVIT JANSNÉ PODMÍNKY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PRINCIP = BEZPEČNÁ STAVBA (S, Z, R-, </a:t>
            </a:r>
            <a:r>
              <a:rPr lang="cs-CZ" altLang="cs-CZ" b="1" dirty="0" err="1">
                <a:sym typeface="Wingdings" panose="05000000000000000000" pitchFamily="2" charset="2"/>
              </a:rPr>
              <a:t>pbz</a:t>
            </a:r>
            <a:r>
              <a:rPr lang="cs-CZ" altLang="cs-CZ" b="1" dirty="0">
                <a:sym typeface="Wingdings" panose="05000000000000000000" pitchFamily="2" charset="2"/>
              </a:rPr>
              <a:t>, </a:t>
            </a:r>
            <a:r>
              <a:rPr lang="cs-CZ" altLang="cs-CZ" b="1" dirty="0">
                <a:latin typeface="Symbol" panose="05050102010706020507" pitchFamily="18" charset="2"/>
                <a:sym typeface="Wingdings" panose="05000000000000000000" pitchFamily="2" charset="2"/>
              </a:rPr>
              <a:t>F.. ..</a:t>
            </a:r>
            <a:r>
              <a:rPr lang="cs-CZ" altLang="cs-CZ" b="1" dirty="0"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179512" y="332656"/>
            <a:ext cx="8808913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2800" b="1" u="sng" dirty="0">
                <a:solidFill>
                  <a:srgbClr val="00B0F0"/>
                </a:solidFill>
              </a:rPr>
              <a:t>Vytvoření normativních podmínek požární bezpečnosti pro větší využití dřeva ve stavebnictví</a:t>
            </a:r>
          </a:p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endParaRPr lang="cs-CZ" altLang="cs-CZ" sz="2800" b="1" u="sng" dirty="0">
              <a:solidFill>
                <a:srgbClr val="FF000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52B7B53-A034-8938-8C2F-BD860D4BA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2636912"/>
            <a:ext cx="2525047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66014"/>
      </p:ext>
    </p:extLst>
  </p:cSld>
  <p:clrMapOvr>
    <a:masterClrMapping/>
  </p:clrMapOvr>
  <p:transition>
    <p:pull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9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99305" y="1484784"/>
            <a:ext cx="8525934" cy="5112568"/>
          </a:xfrm>
        </p:spPr>
        <p:txBody>
          <a:bodyPr/>
          <a:lstStyle/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3600" b="1" u="sng" dirty="0">
                <a:solidFill>
                  <a:schemeClr val="tx1"/>
                </a:solidFill>
                <a:sym typeface="Wingdings" panose="05000000000000000000" pitchFamily="2" charset="2"/>
              </a:rPr>
              <a:t>POŽÁRNĚ BEZPEČNOSTNÍ INŽENÝRSTVÍ</a:t>
            </a:r>
            <a:endParaRPr lang="cs-CZ" altLang="cs-CZ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dirty="0">
                <a:sym typeface="Wingdings" panose="05000000000000000000" pitchFamily="2" charset="2"/>
              </a:rPr>
              <a:t>FBI, doc. Ing. Kučera Petr, Ph.D.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Obecné požadavky PBI (ISO 23932)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Návrhové požární scénáře (ISO 16733-1)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Návrhové požáry (ISO/TS 16733-2)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Stavební konstrukce (ISO 24679-1 a ISO/TR 24679-5)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Evakuace osob (ISO/TS 29761)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Aktivní systémy PO (ISO 20710)</a:t>
            </a: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179512" y="332656"/>
            <a:ext cx="8808913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2800" b="1" u="sng" dirty="0">
                <a:solidFill>
                  <a:srgbClr val="00B0F0"/>
                </a:solidFill>
              </a:rPr>
              <a:t>Vytvoření normativních podmínek požární bezpečnosti pro větší využití dřeva ve stavebnictví</a:t>
            </a:r>
          </a:p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endParaRPr lang="cs-CZ" altLang="cs-CZ" sz="2800" b="1" u="sng" dirty="0">
              <a:solidFill>
                <a:srgbClr val="FF00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AD17FE5-AC62-C6C1-EDD5-87D0BDECB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447" y="4392488"/>
            <a:ext cx="2303680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19798"/>
      </p:ext>
    </p:extLst>
  </p:cSld>
  <p:clrMapOvr>
    <a:masterClrMapping/>
  </p:clrMapOvr>
  <p:transition>
    <p:pull dir="d"/>
  </p:transition>
</p:sld>
</file>

<file path=ppt/theme/theme1.xml><?xml version="1.0" encoding="utf-8"?>
<a:theme xmlns:a="http://schemas.openxmlformats.org/drawingml/2006/main" name="Cesta">
  <a:themeElements>
    <a:clrScheme name="Cesta 1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FFFFFF"/>
      </a:accent3>
      <a:accent4>
        <a:srgbClr val="000000"/>
      </a:accent4>
      <a:accent5>
        <a:srgbClr val="F6CEAD"/>
      </a:accent5>
      <a:accent6>
        <a:srgbClr val="955A46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sta 1">
        <a:dk1>
          <a:srgbClr val="000000"/>
        </a:dk1>
        <a:lt1>
          <a:srgbClr val="FFFFFF"/>
        </a:lt1>
        <a:dk2>
          <a:srgbClr val="4E3B30"/>
        </a:dk2>
        <a:lt2>
          <a:srgbClr val="FBEEC9"/>
        </a:lt2>
        <a:accent1>
          <a:srgbClr val="F0A22E"/>
        </a:accent1>
        <a:accent2>
          <a:srgbClr val="A5644E"/>
        </a:accent2>
        <a:accent3>
          <a:srgbClr val="FFFFFF"/>
        </a:accent3>
        <a:accent4>
          <a:srgbClr val="000000"/>
        </a:accent4>
        <a:accent5>
          <a:srgbClr val="F6CEAD"/>
        </a:accent5>
        <a:accent6>
          <a:srgbClr val="955A46"/>
        </a:accent6>
        <a:hlink>
          <a:srgbClr val="AD1F1F"/>
        </a:hlink>
        <a:folHlink>
          <a:srgbClr val="FFC4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6352</TotalTime>
  <Words>1235</Words>
  <Application>Microsoft Office PowerPoint</Application>
  <PresentationFormat>Předvádění na obrazovce (4:3)</PresentationFormat>
  <Paragraphs>316</Paragraphs>
  <Slides>28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6" baseType="lpstr">
      <vt:lpstr>Arial</vt:lpstr>
      <vt:lpstr>Calibri</vt:lpstr>
      <vt:lpstr>Franklin Gothic Book</vt:lpstr>
      <vt:lpstr>Franklin Gothic Medium</vt:lpstr>
      <vt:lpstr>Symbol</vt:lpstr>
      <vt:lpstr>Wingdings</vt:lpstr>
      <vt:lpstr>Wingdings 2</vt:lpstr>
      <vt:lpstr>Cesta</vt:lpstr>
      <vt:lpstr>Prezentace aplikace PowerPoint</vt:lpstr>
      <vt:lpstr>Prezentace aplikace PowerPoint</vt:lpstr>
      <vt:lpstr>Požární bezpečnost budov s ohledem na elektromobilitu a domácí bateriová úložiště </vt:lpstr>
      <vt:lpstr>Požární bezpečnost budov s ohledem na elektromobilitu a domácí bateriová úložiště </vt:lpstr>
      <vt:lpstr>Požární bezpečnost budov s ohledem na elektromobilitu a domácí bateriová úložiště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Název společnosti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</dc:title>
  <dc:creator>Vaše jméno</dc:creator>
  <cp:lastModifiedBy>Petr Boháč</cp:lastModifiedBy>
  <cp:revision>254</cp:revision>
  <cp:lastPrinted>2021-10-04T19:43:47Z</cp:lastPrinted>
  <dcterms:created xsi:type="dcterms:W3CDTF">2012-04-16T15:34:46Z</dcterms:created>
  <dcterms:modified xsi:type="dcterms:W3CDTF">2024-04-08T17:24:00Z</dcterms:modified>
</cp:coreProperties>
</file>